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20" r:id="rId4"/>
  </p:sldMasterIdLst>
  <p:sldIdLst>
    <p:sldId id="256" r:id="rId5"/>
  </p:sldIdLst>
  <p:sldSz cx="43891200" cy="292608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50A8130F-E9C6-5716-0504-F8AEAF3C1E3A}" name="Levy, Joseph" initials="JL" userId="S::jlevy@jhsph.edu::06ae01a2-10f0-4ec9-abaf-df86c41f815a" providerId="AD"/>
  <p188:author id="{9A756888-7E89-4E56-3C19-0B961366A271}" name="MinJi Kim" initials="MK" userId="34ad7ee19845b7ef" providerId="Windows Live"/>
  <p188:author id="{FEAAD1EE-25BA-F771-453D-383BD1878EEA}" name="Xujun Gu" initials="XG" userId="S::xgu23@jh.edu::41ea91e3-4b5e-44d9-ba7b-37f241078e84"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432FF"/>
    <a:srgbClr val="072D7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5FD0F851-EC5A-4D38-B0AD-8093EC10F338}" styleName="Light Style 1 - Accent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68D230F3-CF80-4859-8CE7-A43EE81993B5}" styleName="Light Style 1 - Accent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7403" autoAdjust="0"/>
    <p:restoredTop sz="94660"/>
  </p:normalViewPr>
  <p:slideViewPr>
    <p:cSldViewPr snapToGrid="0">
      <p:cViewPr>
        <p:scale>
          <a:sx n="33" d="100"/>
          <a:sy n="33" d="100"/>
        </p:scale>
        <p:origin x="1488" y="216"/>
      </p:cViewPr>
      <p:guideLst/>
    </p:cSldViewPr>
  </p:slideViewPr>
  <p:notesTextViewPr>
    <p:cViewPr>
      <p:scale>
        <a:sx n="1" d="1"/>
        <a:sy n="1" d="1"/>
      </p:scale>
      <p:origin x="0" y="0"/>
    </p:cViewPr>
  </p:notesTextViewPr>
  <p:sorterViewPr>
    <p:cViewPr>
      <p:scale>
        <a:sx n="80" d="100"/>
        <a:sy n="8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customXml" Target="../customXml/item3.xml"/><Relationship Id="rId7" Type="http://schemas.openxmlformats.org/officeDocument/2006/relationships/viewProps" Target="viewProps.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presProps" Target="presProps.xml"/><Relationship Id="rId5" Type="http://schemas.openxmlformats.org/officeDocument/2006/relationships/slide" Target="slides/slide1.xml"/><Relationship Id="rId10" Type="http://schemas.microsoft.com/office/2018/10/relationships/authors" Target="authors.xml"/><Relationship Id="rId4" Type="http://schemas.openxmlformats.org/officeDocument/2006/relationships/slideMaster" Target="slideMasters/slideMaster1.xml"/><Relationship Id="rId9"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3291840" y="4788749"/>
            <a:ext cx="37307520" cy="10187093"/>
          </a:xfrm>
        </p:spPr>
        <p:txBody>
          <a:bodyPr anchor="b"/>
          <a:lstStyle>
            <a:lvl1pPr algn="ctr">
              <a:defRPr sz="25600"/>
            </a:lvl1pPr>
          </a:lstStyle>
          <a:p>
            <a:r>
              <a:rPr lang="en-US"/>
              <a:t>Click to edit Master title style</a:t>
            </a:r>
            <a:endParaRPr lang="en-US" dirty="0"/>
          </a:p>
        </p:txBody>
      </p:sp>
      <p:sp>
        <p:nvSpPr>
          <p:cNvPr id="3" name="Subtitle 2"/>
          <p:cNvSpPr>
            <a:spLocks noGrp="1"/>
          </p:cNvSpPr>
          <p:nvPr>
            <p:ph type="subTitle" idx="1"/>
          </p:nvPr>
        </p:nvSpPr>
        <p:spPr>
          <a:xfrm>
            <a:off x="5486400" y="15368695"/>
            <a:ext cx="32918400" cy="7064585"/>
          </a:xfrm>
        </p:spPr>
        <p:txBody>
          <a:bodyPr/>
          <a:lstStyle>
            <a:lvl1pPr marL="0" indent="0" algn="ctr">
              <a:buNone/>
              <a:defRPr sz="10240"/>
            </a:lvl1pPr>
            <a:lvl2pPr marL="1950735" indent="0" algn="ctr">
              <a:buNone/>
              <a:defRPr sz="8533"/>
            </a:lvl2pPr>
            <a:lvl3pPr marL="3901470" indent="0" algn="ctr">
              <a:buNone/>
              <a:defRPr sz="7680"/>
            </a:lvl3pPr>
            <a:lvl4pPr marL="5852206" indent="0" algn="ctr">
              <a:buNone/>
              <a:defRPr sz="6827"/>
            </a:lvl4pPr>
            <a:lvl5pPr marL="7802941" indent="0" algn="ctr">
              <a:buNone/>
              <a:defRPr sz="6827"/>
            </a:lvl5pPr>
            <a:lvl6pPr marL="9753676" indent="0" algn="ctr">
              <a:buNone/>
              <a:defRPr sz="6827"/>
            </a:lvl6pPr>
            <a:lvl7pPr marL="11704411" indent="0" algn="ctr">
              <a:buNone/>
              <a:defRPr sz="6827"/>
            </a:lvl7pPr>
            <a:lvl8pPr marL="13655147" indent="0" algn="ctr">
              <a:buNone/>
              <a:defRPr sz="6827"/>
            </a:lvl8pPr>
            <a:lvl9pPr marL="15605882" indent="0" algn="ctr">
              <a:buNone/>
              <a:defRPr sz="6827"/>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smtClean="0"/>
              <a:t>2/19/25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294041772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smtClean="0"/>
              <a:t>2/19/25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44240693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31409642" y="1557867"/>
            <a:ext cx="9464040" cy="24797175"/>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3017522" y="1557867"/>
            <a:ext cx="27843480" cy="2479717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smtClean="0"/>
              <a:t>2/19/25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97257196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265123682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smtClean="0"/>
              <a:t>2/19/25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87335903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994662" y="7294888"/>
            <a:ext cx="37856160" cy="12171678"/>
          </a:xfrm>
        </p:spPr>
        <p:txBody>
          <a:bodyPr anchor="b"/>
          <a:lstStyle>
            <a:lvl1pPr>
              <a:defRPr sz="25600"/>
            </a:lvl1pPr>
          </a:lstStyle>
          <a:p>
            <a:r>
              <a:rPr lang="en-US"/>
              <a:t>Click to edit Master title style</a:t>
            </a:r>
            <a:endParaRPr lang="en-US" dirty="0"/>
          </a:p>
        </p:txBody>
      </p:sp>
      <p:sp>
        <p:nvSpPr>
          <p:cNvPr id="3" name="Text Placeholder 2"/>
          <p:cNvSpPr>
            <a:spLocks noGrp="1"/>
          </p:cNvSpPr>
          <p:nvPr>
            <p:ph type="body" idx="1"/>
          </p:nvPr>
        </p:nvSpPr>
        <p:spPr>
          <a:xfrm>
            <a:off x="2994662" y="19581715"/>
            <a:ext cx="37856160" cy="6400798"/>
          </a:xfrm>
        </p:spPr>
        <p:txBody>
          <a:bodyPr/>
          <a:lstStyle>
            <a:lvl1pPr marL="0" indent="0">
              <a:buNone/>
              <a:defRPr sz="10240">
                <a:solidFill>
                  <a:schemeClr val="tx1"/>
                </a:solidFill>
              </a:defRPr>
            </a:lvl1pPr>
            <a:lvl2pPr marL="1950735" indent="0">
              <a:buNone/>
              <a:defRPr sz="8533">
                <a:solidFill>
                  <a:schemeClr val="tx1">
                    <a:tint val="75000"/>
                  </a:schemeClr>
                </a:solidFill>
              </a:defRPr>
            </a:lvl2pPr>
            <a:lvl3pPr marL="3901470" indent="0">
              <a:buNone/>
              <a:defRPr sz="7680">
                <a:solidFill>
                  <a:schemeClr val="tx1">
                    <a:tint val="75000"/>
                  </a:schemeClr>
                </a:solidFill>
              </a:defRPr>
            </a:lvl3pPr>
            <a:lvl4pPr marL="5852206" indent="0">
              <a:buNone/>
              <a:defRPr sz="6827">
                <a:solidFill>
                  <a:schemeClr val="tx1">
                    <a:tint val="75000"/>
                  </a:schemeClr>
                </a:solidFill>
              </a:defRPr>
            </a:lvl4pPr>
            <a:lvl5pPr marL="7802941" indent="0">
              <a:buNone/>
              <a:defRPr sz="6827">
                <a:solidFill>
                  <a:schemeClr val="tx1">
                    <a:tint val="75000"/>
                  </a:schemeClr>
                </a:solidFill>
              </a:defRPr>
            </a:lvl5pPr>
            <a:lvl6pPr marL="9753676" indent="0">
              <a:buNone/>
              <a:defRPr sz="6827">
                <a:solidFill>
                  <a:schemeClr val="tx1">
                    <a:tint val="75000"/>
                  </a:schemeClr>
                </a:solidFill>
              </a:defRPr>
            </a:lvl6pPr>
            <a:lvl7pPr marL="11704411" indent="0">
              <a:buNone/>
              <a:defRPr sz="6827">
                <a:solidFill>
                  <a:schemeClr val="tx1">
                    <a:tint val="75000"/>
                  </a:schemeClr>
                </a:solidFill>
              </a:defRPr>
            </a:lvl7pPr>
            <a:lvl8pPr marL="13655147" indent="0">
              <a:buNone/>
              <a:defRPr sz="6827">
                <a:solidFill>
                  <a:schemeClr val="tx1">
                    <a:tint val="75000"/>
                  </a:schemeClr>
                </a:solidFill>
              </a:defRPr>
            </a:lvl8pPr>
            <a:lvl9pPr marL="15605882" indent="0">
              <a:buNone/>
              <a:defRPr sz="6827">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764DE79-268F-4C1A-8933-263129D2AF90}" type="datetimeFigureOut">
              <a:rPr lang="en-US" smtClean="0"/>
              <a:t>2/19/25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37961373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3017520" y="7789333"/>
            <a:ext cx="18653760" cy="1856570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22219920" y="7789333"/>
            <a:ext cx="18653760" cy="1856570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C764DE79-268F-4C1A-8933-263129D2AF90}" type="datetimeFigureOut">
              <a:rPr lang="en-US" smtClean="0"/>
              <a:t>2/19/25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406950715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3023237" y="1557873"/>
            <a:ext cx="37856160" cy="5655735"/>
          </a:xfrm>
        </p:spPr>
        <p:txBody>
          <a:bodyPr/>
          <a:lstStyle/>
          <a:p>
            <a:r>
              <a:rPr lang="en-US"/>
              <a:t>Click to edit Master title style</a:t>
            </a:r>
            <a:endParaRPr lang="en-US" dirty="0"/>
          </a:p>
        </p:txBody>
      </p:sp>
      <p:sp>
        <p:nvSpPr>
          <p:cNvPr id="3" name="Text Placeholder 2"/>
          <p:cNvSpPr>
            <a:spLocks noGrp="1"/>
          </p:cNvSpPr>
          <p:nvPr>
            <p:ph type="body" idx="1"/>
          </p:nvPr>
        </p:nvSpPr>
        <p:spPr>
          <a:xfrm>
            <a:off x="3023242" y="7172962"/>
            <a:ext cx="18568032" cy="3515358"/>
          </a:xfrm>
        </p:spPr>
        <p:txBody>
          <a:bodyPr anchor="b"/>
          <a:lstStyle>
            <a:lvl1pPr marL="0" indent="0">
              <a:buNone/>
              <a:defRPr sz="10240" b="1"/>
            </a:lvl1pPr>
            <a:lvl2pPr marL="1950735" indent="0">
              <a:buNone/>
              <a:defRPr sz="8533" b="1"/>
            </a:lvl2pPr>
            <a:lvl3pPr marL="3901470" indent="0">
              <a:buNone/>
              <a:defRPr sz="7680" b="1"/>
            </a:lvl3pPr>
            <a:lvl4pPr marL="5852206" indent="0">
              <a:buNone/>
              <a:defRPr sz="6827" b="1"/>
            </a:lvl4pPr>
            <a:lvl5pPr marL="7802941" indent="0">
              <a:buNone/>
              <a:defRPr sz="6827" b="1"/>
            </a:lvl5pPr>
            <a:lvl6pPr marL="9753676" indent="0">
              <a:buNone/>
              <a:defRPr sz="6827" b="1"/>
            </a:lvl6pPr>
            <a:lvl7pPr marL="11704411" indent="0">
              <a:buNone/>
              <a:defRPr sz="6827" b="1"/>
            </a:lvl7pPr>
            <a:lvl8pPr marL="13655147" indent="0">
              <a:buNone/>
              <a:defRPr sz="6827" b="1"/>
            </a:lvl8pPr>
            <a:lvl9pPr marL="15605882" indent="0">
              <a:buNone/>
              <a:defRPr sz="6827" b="1"/>
            </a:lvl9pPr>
          </a:lstStyle>
          <a:p>
            <a:pPr lvl="0"/>
            <a:r>
              <a:rPr lang="en-US"/>
              <a:t>Click to edit Master text styles</a:t>
            </a:r>
          </a:p>
        </p:txBody>
      </p:sp>
      <p:sp>
        <p:nvSpPr>
          <p:cNvPr id="4" name="Content Placeholder 3"/>
          <p:cNvSpPr>
            <a:spLocks noGrp="1"/>
          </p:cNvSpPr>
          <p:nvPr>
            <p:ph sz="half" idx="2"/>
          </p:nvPr>
        </p:nvSpPr>
        <p:spPr>
          <a:xfrm>
            <a:off x="3023242" y="10688320"/>
            <a:ext cx="18568032" cy="1572090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22219922" y="7172962"/>
            <a:ext cx="18659477" cy="3515358"/>
          </a:xfrm>
        </p:spPr>
        <p:txBody>
          <a:bodyPr anchor="b"/>
          <a:lstStyle>
            <a:lvl1pPr marL="0" indent="0">
              <a:buNone/>
              <a:defRPr sz="10240" b="1"/>
            </a:lvl1pPr>
            <a:lvl2pPr marL="1950735" indent="0">
              <a:buNone/>
              <a:defRPr sz="8533" b="1"/>
            </a:lvl2pPr>
            <a:lvl3pPr marL="3901470" indent="0">
              <a:buNone/>
              <a:defRPr sz="7680" b="1"/>
            </a:lvl3pPr>
            <a:lvl4pPr marL="5852206" indent="0">
              <a:buNone/>
              <a:defRPr sz="6827" b="1"/>
            </a:lvl4pPr>
            <a:lvl5pPr marL="7802941" indent="0">
              <a:buNone/>
              <a:defRPr sz="6827" b="1"/>
            </a:lvl5pPr>
            <a:lvl6pPr marL="9753676" indent="0">
              <a:buNone/>
              <a:defRPr sz="6827" b="1"/>
            </a:lvl6pPr>
            <a:lvl7pPr marL="11704411" indent="0">
              <a:buNone/>
              <a:defRPr sz="6827" b="1"/>
            </a:lvl7pPr>
            <a:lvl8pPr marL="13655147" indent="0">
              <a:buNone/>
              <a:defRPr sz="6827" b="1"/>
            </a:lvl8pPr>
            <a:lvl9pPr marL="15605882" indent="0">
              <a:buNone/>
              <a:defRPr sz="6827" b="1"/>
            </a:lvl9pPr>
          </a:lstStyle>
          <a:p>
            <a:pPr lvl="0"/>
            <a:r>
              <a:rPr lang="en-US"/>
              <a:t>Click to edit Master text styles</a:t>
            </a:r>
          </a:p>
        </p:txBody>
      </p:sp>
      <p:sp>
        <p:nvSpPr>
          <p:cNvPr id="6" name="Content Placeholder 5"/>
          <p:cNvSpPr>
            <a:spLocks noGrp="1"/>
          </p:cNvSpPr>
          <p:nvPr>
            <p:ph sz="quarter" idx="4"/>
          </p:nvPr>
        </p:nvSpPr>
        <p:spPr>
          <a:xfrm>
            <a:off x="22219922" y="10688320"/>
            <a:ext cx="18659477" cy="1572090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C764DE79-268F-4C1A-8933-263129D2AF90}" type="datetimeFigureOut">
              <a:rPr lang="en-US" smtClean="0"/>
              <a:t>2/19/25</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30947505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C764DE79-268F-4C1A-8933-263129D2AF90}" type="datetimeFigureOut">
              <a:rPr lang="en-US" smtClean="0"/>
              <a:t>2/19/25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92746287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764DE79-268F-4C1A-8933-263129D2AF90}" type="datetimeFigureOut">
              <a:rPr lang="en-US" smtClean="0"/>
              <a:t>2/19/25</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377115999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23237" y="1950720"/>
            <a:ext cx="14156054" cy="6827520"/>
          </a:xfrm>
        </p:spPr>
        <p:txBody>
          <a:bodyPr anchor="b"/>
          <a:lstStyle>
            <a:lvl1pPr>
              <a:defRPr sz="13653"/>
            </a:lvl1pPr>
          </a:lstStyle>
          <a:p>
            <a:r>
              <a:rPr lang="en-US"/>
              <a:t>Click to edit Master title style</a:t>
            </a:r>
            <a:endParaRPr lang="en-US" dirty="0"/>
          </a:p>
        </p:txBody>
      </p:sp>
      <p:sp>
        <p:nvSpPr>
          <p:cNvPr id="3" name="Content Placeholder 2"/>
          <p:cNvSpPr>
            <a:spLocks noGrp="1"/>
          </p:cNvSpPr>
          <p:nvPr>
            <p:ph idx="1"/>
          </p:nvPr>
        </p:nvSpPr>
        <p:spPr>
          <a:xfrm>
            <a:off x="18659477" y="4213020"/>
            <a:ext cx="22219920" cy="20794133"/>
          </a:xfrm>
        </p:spPr>
        <p:txBody>
          <a:bodyPr/>
          <a:lstStyle>
            <a:lvl1pPr>
              <a:defRPr sz="13653"/>
            </a:lvl1pPr>
            <a:lvl2pPr>
              <a:defRPr sz="11947"/>
            </a:lvl2pPr>
            <a:lvl3pPr>
              <a:defRPr sz="10240"/>
            </a:lvl3pPr>
            <a:lvl4pPr>
              <a:defRPr sz="8533"/>
            </a:lvl4pPr>
            <a:lvl5pPr>
              <a:defRPr sz="8533"/>
            </a:lvl5pPr>
            <a:lvl6pPr>
              <a:defRPr sz="8533"/>
            </a:lvl6pPr>
            <a:lvl7pPr>
              <a:defRPr sz="8533"/>
            </a:lvl7pPr>
            <a:lvl8pPr>
              <a:defRPr sz="8533"/>
            </a:lvl8pPr>
            <a:lvl9pPr>
              <a:defRPr sz="853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3023237" y="8778240"/>
            <a:ext cx="14156054" cy="16262775"/>
          </a:xfrm>
        </p:spPr>
        <p:txBody>
          <a:bodyPr/>
          <a:lstStyle>
            <a:lvl1pPr marL="0" indent="0">
              <a:buNone/>
              <a:defRPr sz="6827"/>
            </a:lvl1pPr>
            <a:lvl2pPr marL="1950735" indent="0">
              <a:buNone/>
              <a:defRPr sz="5973"/>
            </a:lvl2pPr>
            <a:lvl3pPr marL="3901470" indent="0">
              <a:buNone/>
              <a:defRPr sz="5120"/>
            </a:lvl3pPr>
            <a:lvl4pPr marL="5852206" indent="0">
              <a:buNone/>
              <a:defRPr sz="4267"/>
            </a:lvl4pPr>
            <a:lvl5pPr marL="7802941" indent="0">
              <a:buNone/>
              <a:defRPr sz="4267"/>
            </a:lvl5pPr>
            <a:lvl6pPr marL="9753676" indent="0">
              <a:buNone/>
              <a:defRPr sz="4267"/>
            </a:lvl6pPr>
            <a:lvl7pPr marL="11704411" indent="0">
              <a:buNone/>
              <a:defRPr sz="4267"/>
            </a:lvl7pPr>
            <a:lvl8pPr marL="13655147" indent="0">
              <a:buNone/>
              <a:defRPr sz="4267"/>
            </a:lvl8pPr>
            <a:lvl9pPr marL="15605882" indent="0">
              <a:buNone/>
              <a:defRPr sz="4267"/>
            </a:lvl9pPr>
          </a:lstStyle>
          <a:p>
            <a:pPr lvl="0"/>
            <a:r>
              <a:rPr lang="en-US"/>
              <a:t>Click to edit Master text styles</a:t>
            </a:r>
          </a:p>
        </p:txBody>
      </p:sp>
      <p:sp>
        <p:nvSpPr>
          <p:cNvPr id="5" name="Date Placeholder 4"/>
          <p:cNvSpPr>
            <a:spLocks noGrp="1"/>
          </p:cNvSpPr>
          <p:nvPr>
            <p:ph type="dt" sz="half" idx="10"/>
          </p:nvPr>
        </p:nvSpPr>
        <p:spPr/>
        <p:txBody>
          <a:bodyPr/>
          <a:lstStyle/>
          <a:p>
            <a:fld id="{C764DE79-268F-4C1A-8933-263129D2AF90}" type="datetimeFigureOut">
              <a:rPr lang="en-US" smtClean="0"/>
              <a:t>2/19/25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352491249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23237" y="1950720"/>
            <a:ext cx="14156054" cy="6827520"/>
          </a:xfrm>
        </p:spPr>
        <p:txBody>
          <a:bodyPr anchor="b"/>
          <a:lstStyle>
            <a:lvl1pPr>
              <a:defRPr sz="13653"/>
            </a:lvl1pPr>
          </a:lstStyle>
          <a:p>
            <a:r>
              <a:rPr lang="en-US"/>
              <a:t>Click to edit Master title style</a:t>
            </a:r>
            <a:endParaRPr lang="en-US" dirty="0"/>
          </a:p>
        </p:txBody>
      </p:sp>
      <p:sp>
        <p:nvSpPr>
          <p:cNvPr id="3" name="Picture Placeholder 2"/>
          <p:cNvSpPr>
            <a:spLocks noGrp="1" noChangeAspect="1"/>
          </p:cNvSpPr>
          <p:nvPr>
            <p:ph type="pic" idx="1"/>
          </p:nvPr>
        </p:nvSpPr>
        <p:spPr>
          <a:xfrm>
            <a:off x="18659477" y="4213020"/>
            <a:ext cx="22219920" cy="20794133"/>
          </a:xfrm>
        </p:spPr>
        <p:txBody>
          <a:bodyPr anchor="t"/>
          <a:lstStyle>
            <a:lvl1pPr marL="0" indent="0">
              <a:buNone/>
              <a:defRPr sz="13653"/>
            </a:lvl1pPr>
            <a:lvl2pPr marL="1950735" indent="0">
              <a:buNone/>
              <a:defRPr sz="11947"/>
            </a:lvl2pPr>
            <a:lvl3pPr marL="3901470" indent="0">
              <a:buNone/>
              <a:defRPr sz="10240"/>
            </a:lvl3pPr>
            <a:lvl4pPr marL="5852206" indent="0">
              <a:buNone/>
              <a:defRPr sz="8533"/>
            </a:lvl4pPr>
            <a:lvl5pPr marL="7802941" indent="0">
              <a:buNone/>
              <a:defRPr sz="8533"/>
            </a:lvl5pPr>
            <a:lvl6pPr marL="9753676" indent="0">
              <a:buNone/>
              <a:defRPr sz="8533"/>
            </a:lvl6pPr>
            <a:lvl7pPr marL="11704411" indent="0">
              <a:buNone/>
              <a:defRPr sz="8533"/>
            </a:lvl7pPr>
            <a:lvl8pPr marL="13655147" indent="0">
              <a:buNone/>
              <a:defRPr sz="8533"/>
            </a:lvl8pPr>
            <a:lvl9pPr marL="15605882" indent="0">
              <a:buNone/>
              <a:defRPr sz="8533"/>
            </a:lvl9pPr>
          </a:lstStyle>
          <a:p>
            <a:r>
              <a:rPr lang="en-US"/>
              <a:t>Click icon to add picture</a:t>
            </a:r>
            <a:endParaRPr lang="en-US" dirty="0"/>
          </a:p>
        </p:txBody>
      </p:sp>
      <p:sp>
        <p:nvSpPr>
          <p:cNvPr id="4" name="Text Placeholder 3"/>
          <p:cNvSpPr>
            <a:spLocks noGrp="1"/>
          </p:cNvSpPr>
          <p:nvPr>
            <p:ph type="body" sz="half" idx="2"/>
          </p:nvPr>
        </p:nvSpPr>
        <p:spPr>
          <a:xfrm>
            <a:off x="3023237" y="8778240"/>
            <a:ext cx="14156054" cy="16262775"/>
          </a:xfrm>
        </p:spPr>
        <p:txBody>
          <a:bodyPr/>
          <a:lstStyle>
            <a:lvl1pPr marL="0" indent="0">
              <a:buNone/>
              <a:defRPr sz="6827"/>
            </a:lvl1pPr>
            <a:lvl2pPr marL="1950735" indent="0">
              <a:buNone/>
              <a:defRPr sz="5973"/>
            </a:lvl2pPr>
            <a:lvl3pPr marL="3901470" indent="0">
              <a:buNone/>
              <a:defRPr sz="5120"/>
            </a:lvl3pPr>
            <a:lvl4pPr marL="5852206" indent="0">
              <a:buNone/>
              <a:defRPr sz="4267"/>
            </a:lvl4pPr>
            <a:lvl5pPr marL="7802941" indent="0">
              <a:buNone/>
              <a:defRPr sz="4267"/>
            </a:lvl5pPr>
            <a:lvl6pPr marL="9753676" indent="0">
              <a:buNone/>
              <a:defRPr sz="4267"/>
            </a:lvl6pPr>
            <a:lvl7pPr marL="11704411" indent="0">
              <a:buNone/>
              <a:defRPr sz="4267"/>
            </a:lvl7pPr>
            <a:lvl8pPr marL="13655147" indent="0">
              <a:buNone/>
              <a:defRPr sz="4267"/>
            </a:lvl8pPr>
            <a:lvl9pPr marL="15605882" indent="0">
              <a:buNone/>
              <a:defRPr sz="4267"/>
            </a:lvl9pPr>
          </a:lstStyle>
          <a:p>
            <a:pPr lvl="0"/>
            <a:r>
              <a:rPr lang="en-US"/>
              <a:t>Click to edit Master text styles</a:t>
            </a:r>
          </a:p>
        </p:txBody>
      </p:sp>
      <p:sp>
        <p:nvSpPr>
          <p:cNvPr id="5" name="Date Placeholder 4"/>
          <p:cNvSpPr>
            <a:spLocks noGrp="1"/>
          </p:cNvSpPr>
          <p:nvPr>
            <p:ph type="dt" sz="half" idx="10"/>
          </p:nvPr>
        </p:nvSpPr>
        <p:spPr/>
        <p:txBody>
          <a:bodyPr/>
          <a:lstStyle/>
          <a:p>
            <a:fld id="{C764DE79-268F-4C1A-8933-263129D2AF90}" type="datetimeFigureOut">
              <a:rPr lang="en-US" smtClean="0"/>
              <a:t>2/19/25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306043978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emf"/></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017520" y="1557873"/>
            <a:ext cx="37856160" cy="5655735"/>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3017520" y="7789333"/>
            <a:ext cx="37856160" cy="18565709"/>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3017520" y="27120433"/>
            <a:ext cx="9875520" cy="1557867"/>
          </a:xfrm>
          <a:prstGeom prst="rect">
            <a:avLst/>
          </a:prstGeom>
        </p:spPr>
        <p:txBody>
          <a:bodyPr vert="horz" lIns="91440" tIns="45720" rIns="91440" bIns="45720" rtlCol="0" anchor="ctr"/>
          <a:lstStyle>
            <a:lvl1pPr algn="l">
              <a:defRPr sz="5120">
                <a:solidFill>
                  <a:schemeClr val="tx1">
                    <a:tint val="75000"/>
                  </a:schemeClr>
                </a:solidFill>
              </a:defRPr>
            </a:lvl1pPr>
          </a:lstStyle>
          <a:p>
            <a:fld id="{C764DE79-268F-4C1A-8933-263129D2AF90}" type="datetimeFigureOut">
              <a:rPr lang="en-US" smtClean="0"/>
              <a:t>2/19/25</a:t>
            </a:fld>
            <a:endParaRPr lang="en-US" dirty="0"/>
          </a:p>
        </p:txBody>
      </p:sp>
      <p:sp>
        <p:nvSpPr>
          <p:cNvPr id="5" name="Footer Placeholder 4"/>
          <p:cNvSpPr>
            <a:spLocks noGrp="1"/>
          </p:cNvSpPr>
          <p:nvPr>
            <p:ph type="ftr" sz="quarter" idx="3"/>
          </p:nvPr>
        </p:nvSpPr>
        <p:spPr>
          <a:xfrm>
            <a:off x="14538960" y="27120433"/>
            <a:ext cx="14813280" cy="1557867"/>
          </a:xfrm>
          <a:prstGeom prst="rect">
            <a:avLst/>
          </a:prstGeom>
        </p:spPr>
        <p:txBody>
          <a:bodyPr vert="horz" lIns="91440" tIns="45720" rIns="91440" bIns="45720" rtlCol="0" anchor="ctr"/>
          <a:lstStyle>
            <a:lvl1pPr algn="ctr">
              <a:defRPr sz="512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30998160" y="27120433"/>
            <a:ext cx="9875520" cy="1557867"/>
          </a:xfrm>
          <a:prstGeom prst="rect">
            <a:avLst/>
          </a:prstGeom>
        </p:spPr>
        <p:txBody>
          <a:bodyPr vert="horz" lIns="91440" tIns="45720" rIns="91440" bIns="45720" rtlCol="0" anchor="ctr"/>
          <a:lstStyle>
            <a:lvl1pPr algn="r">
              <a:defRPr sz="5120">
                <a:solidFill>
                  <a:schemeClr val="tx1">
                    <a:tint val="75000"/>
                  </a:schemeClr>
                </a:solidFill>
              </a:defRPr>
            </a:lvl1pPr>
          </a:lstStyle>
          <a:p>
            <a:fld id="{48F63A3B-78C7-47BE-AE5E-E10140E04643}" type="slidenum">
              <a:rPr lang="en-US" smtClean="0"/>
              <a:t>‹#›</a:t>
            </a:fld>
            <a:endParaRPr lang="en-US" dirty="0"/>
          </a:p>
        </p:txBody>
      </p:sp>
      <p:sp>
        <p:nvSpPr>
          <p:cNvPr id="7" name="Rectangle 6">
            <a:extLst>
              <a:ext uri="{FF2B5EF4-FFF2-40B4-BE49-F238E27FC236}">
                <a16:creationId xmlns:a16="http://schemas.microsoft.com/office/drawing/2014/main" id="{E0475614-3478-5148-5D99-FA3FABD8E22B}"/>
              </a:ext>
            </a:extLst>
          </p:cNvPr>
          <p:cNvSpPr/>
          <p:nvPr userDrawn="1"/>
        </p:nvSpPr>
        <p:spPr>
          <a:xfrm>
            <a:off x="-2723" y="5"/>
            <a:ext cx="43893925" cy="6175337"/>
          </a:xfrm>
          <a:prstGeom prst="rect">
            <a:avLst/>
          </a:prstGeom>
          <a:solidFill>
            <a:srgbClr val="13549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3890053">
              <a:defRPr/>
            </a:pPr>
            <a:endParaRPr lang="en-CA" sz="11324" dirty="0"/>
          </a:p>
        </p:txBody>
      </p:sp>
      <p:pic>
        <p:nvPicPr>
          <p:cNvPr id="8" name="Picture 3">
            <a:extLst>
              <a:ext uri="{FF2B5EF4-FFF2-40B4-BE49-F238E27FC236}">
                <a16:creationId xmlns:a16="http://schemas.microsoft.com/office/drawing/2014/main" id="{7FCE231E-3A9D-C2D4-F3F6-A637FF441CDF}"/>
              </a:ext>
            </a:extLst>
          </p:cNvPr>
          <p:cNvPicPr>
            <a:picLocks noChangeAspect="1" noChangeArrowheads="1"/>
          </p:cNvPicPr>
          <p:nvPr userDrawn="1"/>
        </p:nvPicPr>
        <p:blipFill>
          <a:blip r:embed="rId14">
            <a:extLst>
              <a:ext uri="{28A0092B-C50C-407E-A947-70E740481C1C}">
                <a14:useLocalDpi xmlns:a14="http://schemas.microsoft.com/office/drawing/2010/main" val="0"/>
              </a:ext>
            </a:extLst>
          </a:blip>
          <a:srcRect/>
          <a:stretch>
            <a:fillRect/>
          </a:stretch>
        </p:blipFill>
        <p:spPr bwMode="auto">
          <a:xfrm>
            <a:off x="34241192" y="789861"/>
            <a:ext cx="7564629" cy="45956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597392972"/>
      </p:ext>
    </p:extLst>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 id="2147483732" r:id="rId12"/>
  </p:sldLayoutIdLst>
  <p:txStyles>
    <p:titleStyle>
      <a:lvl1pPr algn="l" defTabSz="3901470" rtl="0" eaLnBrk="1" latinLnBrk="0" hangingPunct="1">
        <a:lnSpc>
          <a:spcPct val="90000"/>
        </a:lnSpc>
        <a:spcBef>
          <a:spcPct val="0"/>
        </a:spcBef>
        <a:buNone/>
        <a:defRPr sz="18773" kern="1200">
          <a:solidFill>
            <a:schemeClr val="tx1"/>
          </a:solidFill>
          <a:latin typeface="+mj-lt"/>
          <a:ea typeface="+mj-ea"/>
          <a:cs typeface="+mj-cs"/>
        </a:defRPr>
      </a:lvl1pPr>
    </p:titleStyle>
    <p:bodyStyle>
      <a:lvl1pPr marL="975368" indent="-975368" algn="l" defTabSz="3901470" rtl="0" eaLnBrk="1" latinLnBrk="0" hangingPunct="1">
        <a:lnSpc>
          <a:spcPct val="90000"/>
        </a:lnSpc>
        <a:spcBef>
          <a:spcPts val="4267"/>
        </a:spcBef>
        <a:buFont typeface="Arial" panose="020B0604020202020204" pitchFamily="34" charset="0"/>
        <a:buChar char="•"/>
        <a:defRPr sz="11947" kern="1200">
          <a:solidFill>
            <a:schemeClr val="tx1"/>
          </a:solidFill>
          <a:latin typeface="+mn-lt"/>
          <a:ea typeface="+mn-ea"/>
          <a:cs typeface="+mn-cs"/>
        </a:defRPr>
      </a:lvl1pPr>
      <a:lvl2pPr marL="2926103" indent="-975368" algn="l" defTabSz="3901470" rtl="0" eaLnBrk="1" latinLnBrk="0" hangingPunct="1">
        <a:lnSpc>
          <a:spcPct val="90000"/>
        </a:lnSpc>
        <a:spcBef>
          <a:spcPts val="2133"/>
        </a:spcBef>
        <a:buFont typeface="Arial" panose="020B0604020202020204" pitchFamily="34" charset="0"/>
        <a:buChar char="•"/>
        <a:defRPr sz="10240" kern="1200">
          <a:solidFill>
            <a:schemeClr val="tx1"/>
          </a:solidFill>
          <a:latin typeface="+mn-lt"/>
          <a:ea typeface="+mn-ea"/>
          <a:cs typeface="+mn-cs"/>
        </a:defRPr>
      </a:lvl2pPr>
      <a:lvl3pPr marL="4876838" indent="-975368" algn="l" defTabSz="3901470" rtl="0" eaLnBrk="1" latinLnBrk="0" hangingPunct="1">
        <a:lnSpc>
          <a:spcPct val="90000"/>
        </a:lnSpc>
        <a:spcBef>
          <a:spcPts val="2133"/>
        </a:spcBef>
        <a:buFont typeface="Arial" panose="020B0604020202020204" pitchFamily="34" charset="0"/>
        <a:buChar char="•"/>
        <a:defRPr sz="8533" kern="1200">
          <a:solidFill>
            <a:schemeClr val="tx1"/>
          </a:solidFill>
          <a:latin typeface="+mn-lt"/>
          <a:ea typeface="+mn-ea"/>
          <a:cs typeface="+mn-cs"/>
        </a:defRPr>
      </a:lvl3pPr>
      <a:lvl4pPr marL="6827573" indent="-975368" algn="l" defTabSz="3901470" rtl="0" eaLnBrk="1" latinLnBrk="0" hangingPunct="1">
        <a:lnSpc>
          <a:spcPct val="90000"/>
        </a:lnSpc>
        <a:spcBef>
          <a:spcPts val="2133"/>
        </a:spcBef>
        <a:buFont typeface="Arial" panose="020B0604020202020204" pitchFamily="34" charset="0"/>
        <a:buChar char="•"/>
        <a:defRPr sz="7680" kern="1200">
          <a:solidFill>
            <a:schemeClr val="tx1"/>
          </a:solidFill>
          <a:latin typeface="+mn-lt"/>
          <a:ea typeface="+mn-ea"/>
          <a:cs typeface="+mn-cs"/>
        </a:defRPr>
      </a:lvl4pPr>
      <a:lvl5pPr marL="8778309" indent="-975368" algn="l" defTabSz="3901470" rtl="0" eaLnBrk="1" latinLnBrk="0" hangingPunct="1">
        <a:lnSpc>
          <a:spcPct val="90000"/>
        </a:lnSpc>
        <a:spcBef>
          <a:spcPts val="2133"/>
        </a:spcBef>
        <a:buFont typeface="Arial" panose="020B0604020202020204" pitchFamily="34" charset="0"/>
        <a:buChar char="•"/>
        <a:defRPr sz="7680" kern="1200">
          <a:solidFill>
            <a:schemeClr val="tx1"/>
          </a:solidFill>
          <a:latin typeface="+mn-lt"/>
          <a:ea typeface="+mn-ea"/>
          <a:cs typeface="+mn-cs"/>
        </a:defRPr>
      </a:lvl5pPr>
      <a:lvl6pPr marL="10729044" indent="-975368" algn="l" defTabSz="3901470" rtl="0" eaLnBrk="1" latinLnBrk="0" hangingPunct="1">
        <a:lnSpc>
          <a:spcPct val="90000"/>
        </a:lnSpc>
        <a:spcBef>
          <a:spcPts val="2133"/>
        </a:spcBef>
        <a:buFont typeface="Arial" panose="020B0604020202020204" pitchFamily="34" charset="0"/>
        <a:buChar char="•"/>
        <a:defRPr sz="7680" kern="1200">
          <a:solidFill>
            <a:schemeClr val="tx1"/>
          </a:solidFill>
          <a:latin typeface="+mn-lt"/>
          <a:ea typeface="+mn-ea"/>
          <a:cs typeface="+mn-cs"/>
        </a:defRPr>
      </a:lvl6pPr>
      <a:lvl7pPr marL="12679779" indent="-975368" algn="l" defTabSz="3901470" rtl="0" eaLnBrk="1" latinLnBrk="0" hangingPunct="1">
        <a:lnSpc>
          <a:spcPct val="90000"/>
        </a:lnSpc>
        <a:spcBef>
          <a:spcPts val="2133"/>
        </a:spcBef>
        <a:buFont typeface="Arial" panose="020B0604020202020204" pitchFamily="34" charset="0"/>
        <a:buChar char="•"/>
        <a:defRPr sz="7680" kern="1200">
          <a:solidFill>
            <a:schemeClr val="tx1"/>
          </a:solidFill>
          <a:latin typeface="+mn-lt"/>
          <a:ea typeface="+mn-ea"/>
          <a:cs typeface="+mn-cs"/>
        </a:defRPr>
      </a:lvl7pPr>
      <a:lvl8pPr marL="14630514" indent="-975368" algn="l" defTabSz="3901470" rtl="0" eaLnBrk="1" latinLnBrk="0" hangingPunct="1">
        <a:lnSpc>
          <a:spcPct val="90000"/>
        </a:lnSpc>
        <a:spcBef>
          <a:spcPts val="2133"/>
        </a:spcBef>
        <a:buFont typeface="Arial" panose="020B0604020202020204" pitchFamily="34" charset="0"/>
        <a:buChar char="•"/>
        <a:defRPr sz="7680" kern="1200">
          <a:solidFill>
            <a:schemeClr val="tx1"/>
          </a:solidFill>
          <a:latin typeface="+mn-lt"/>
          <a:ea typeface="+mn-ea"/>
          <a:cs typeface="+mn-cs"/>
        </a:defRPr>
      </a:lvl8pPr>
      <a:lvl9pPr marL="16581250" indent="-975368" algn="l" defTabSz="3901470" rtl="0" eaLnBrk="1" latinLnBrk="0" hangingPunct="1">
        <a:lnSpc>
          <a:spcPct val="90000"/>
        </a:lnSpc>
        <a:spcBef>
          <a:spcPts val="2133"/>
        </a:spcBef>
        <a:buFont typeface="Arial" panose="020B0604020202020204" pitchFamily="34" charset="0"/>
        <a:buChar char="•"/>
        <a:defRPr sz="7680" kern="1200">
          <a:solidFill>
            <a:schemeClr val="tx1"/>
          </a:solidFill>
          <a:latin typeface="+mn-lt"/>
          <a:ea typeface="+mn-ea"/>
          <a:cs typeface="+mn-cs"/>
        </a:defRPr>
      </a:lvl9pPr>
    </p:bodyStyle>
    <p:otherStyle>
      <a:defPPr>
        <a:defRPr lang="en-US"/>
      </a:defPPr>
      <a:lvl1pPr marL="0" algn="l" defTabSz="3901470" rtl="0" eaLnBrk="1" latinLnBrk="0" hangingPunct="1">
        <a:defRPr sz="7680" kern="1200">
          <a:solidFill>
            <a:schemeClr val="tx1"/>
          </a:solidFill>
          <a:latin typeface="+mn-lt"/>
          <a:ea typeface="+mn-ea"/>
          <a:cs typeface="+mn-cs"/>
        </a:defRPr>
      </a:lvl1pPr>
      <a:lvl2pPr marL="1950735" algn="l" defTabSz="3901470" rtl="0" eaLnBrk="1" latinLnBrk="0" hangingPunct="1">
        <a:defRPr sz="7680" kern="1200">
          <a:solidFill>
            <a:schemeClr val="tx1"/>
          </a:solidFill>
          <a:latin typeface="+mn-lt"/>
          <a:ea typeface="+mn-ea"/>
          <a:cs typeface="+mn-cs"/>
        </a:defRPr>
      </a:lvl2pPr>
      <a:lvl3pPr marL="3901470" algn="l" defTabSz="3901470" rtl="0" eaLnBrk="1" latinLnBrk="0" hangingPunct="1">
        <a:defRPr sz="7680" kern="1200">
          <a:solidFill>
            <a:schemeClr val="tx1"/>
          </a:solidFill>
          <a:latin typeface="+mn-lt"/>
          <a:ea typeface="+mn-ea"/>
          <a:cs typeface="+mn-cs"/>
        </a:defRPr>
      </a:lvl3pPr>
      <a:lvl4pPr marL="5852206" algn="l" defTabSz="3901470" rtl="0" eaLnBrk="1" latinLnBrk="0" hangingPunct="1">
        <a:defRPr sz="7680" kern="1200">
          <a:solidFill>
            <a:schemeClr val="tx1"/>
          </a:solidFill>
          <a:latin typeface="+mn-lt"/>
          <a:ea typeface="+mn-ea"/>
          <a:cs typeface="+mn-cs"/>
        </a:defRPr>
      </a:lvl4pPr>
      <a:lvl5pPr marL="7802941" algn="l" defTabSz="3901470" rtl="0" eaLnBrk="1" latinLnBrk="0" hangingPunct="1">
        <a:defRPr sz="7680" kern="1200">
          <a:solidFill>
            <a:schemeClr val="tx1"/>
          </a:solidFill>
          <a:latin typeface="+mn-lt"/>
          <a:ea typeface="+mn-ea"/>
          <a:cs typeface="+mn-cs"/>
        </a:defRPr>
      </a:lvl5pPr>
      <a:lvl6pPr marL="9753676" algn="l" defTabSz="3901470" rtl="0" eaLnBrk="1" latinLnBrk="0" hangingPunct="1">
        <a:defRPr sz="7680" kern="1200">
          <a:solidFill>
            <a:schemeClr val="tx1"/>
          </a:solidFill>
          <a:latin typeface="+mn-lt"/>
          <a:ea typeface="+mn-ea"/>
          <a:cs typeface="+mn-cs"/>
        </a:defRPr>
      </a:lvl6pPr>
      <a:lvl7pPr marL="11704411" algn="l" defTabSz="3901470" rtl="0" eaLnBrk="1" latinLnBrk="0" hangingPunct="1">
        <a:defRPr sz="7680" kern="1200">
          <a:solidFill>
            <a:schemeClr val="tx1"/>
          </a:solidFill>
          <a:latin typeface="+mn-lt"/>
          <a:ea typeface="+mn-ea"/>
          <a:cs typeface="+mn-cs"/>
        </a:defRPr>
      </a:lvl7pPr>
      <a:lvl8pPr marL="13655147" algn="l" defTabSz="3901470" rtl="0" eaLnBrk="1" latinLnBrk="0" hangingPunct="1">
        <a:defRPr sz="7680" kern="1200">
          <a:solidFill>
            <a:schemeClr val="tx1"/>
          </a:solidFill>
          <a:latin typeface="+mn-lt"/>
          <a:ea typeface="+mn-ea"/>
          <a:cs typeface="+mn-cs"/>
        </a:defRPr>
      </a:lvl8pPr>
      <a:lvl9pPr marL="15605882" algn="l" defTabSz="3901470" rtl="0" eaLnBrk="1" latinLnBrk="0" hangingPunct="1">
        <a:defRPr sz="768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mailto:mkim255@jh.edu" TargetMode="External"/><Relationship Id="rId2" Type="http://schemas.openxmlformats.org/officeDocument/2006/relationships/image" Target="../media/image2.png"/><Relationship Id="rId1" Type="http://schemas.openxmlformats.org/officeDocument/2006/relationships/slideLayout" Target="../slideLayouts/slideLayout12.xml"/><Relationship Id="rId4"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Rectangle 34">
            <a:extLst>
              <a:ext uri="{FF2B5EF4-FFF2-40B4-BE49-F238E27FC236}">
                <a16:creationId xmlns:a16="http://schemas.microsoft.com/office/drawing/2014/main" id="{B5B8A6D5-D274-3542-810B-37DFA25DAD01}"/>
              </a:ext>
            </a:extLst>
          </p:cNvPr>
          <p:cNvSpPr/>
          <p:nvPr/>
        </p:nvSpPr>
        <p:spPr>
          <a:xfrm>
            <a:off x="645517" y="16182815"/>
            <a:ext cx="11182048" cy="12731143"/>
          </a:xfrm>
          <a:prstGeom prst="rect">
            <a:avLst/>
          </a:prstGeom>
          <a:solidFill>
            <a:srgbClr val="FFFFFF"/>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lIns="161797" tIns="80899" rIns="161797" bIns="80899">
            <a:noAutofit/>
          </a:bodyPr>
          <a:lstStyle/>
          <a:p>
            <a:pPr algn="just" defTabSz="3882542">
              <a:spcBef>
                <a:spcPts val="2203"/>
              </a:spcBef>
              <a:defRPr/>
            </a:pPr>
            <a:r>
              <a:rPr lang="en-US" sz="3800" dirty="0">
                <a:solidFill>
                  <a:srgbClr val="072D74"/>
                </a:solidFill>
                <a:latin typeface="Times New Roman" panose="02020603050405020304" pitchFamily="18" charset="0"/>
                <a:cs typeface="Times New Roman" panose="02020603050405020304" pitchFamily="18" charset="0"/>
              </a:rPr>
              <a:t>This cross-sectional study included Medicare beneficiaries enrolled in Part D who initiated </a:t>
            </a:r>
            <a:r>
              <a:rPr lang="en-US" sz="3800" dirty="0" err="1">
                <a:solidFill>
                  <a:srgbClr val="072D74"/>
                </a:solidFill>
                <a:latin typeface="Times New Roman" panose="02020603050405020304" pitchFamily="18" charset="0"/>
                <a:cs typeface="Times New Roman" panose="02020603050405020304" pitchFamily="18" charset="0"/>
              </a:rPr>
              <a:t>semaglutide</a:t>
            </a:r>
            <a:r>
              <a:rPr lang="en-US" sz="3800" dirty="0">
                <a:solidFill>
                  <a:srgbClr val="072D74"/>
                </a:solidFill>
                <a:latin typeface="Times New Roman" panose="02020603050405020304" pitchFamily="18" charset="0"/>
                <a:cs typeface="Times New Roman" panose="02020603050405020304" pitchFamily="18" charset="0"/>
              </a:rPr>
              <a:t> or </a:t>
            </a:r>
            <a:r>
              <a:rPr lang="en-US" sz="3800" dirty="0" err="1">
                <a:solidFill>
                  <a:srgbClr val="072D74"/>
                </a:solidFill>
                <a:latin typeface="Times New Roman" panose="02020603050405020304" pitchFamily="18" charset="0"/>
                <a:cs typeface="Times New Roman" panose="02020603050405020304" pitchFamily="18" charset="0"/>
              </a:rPr>
              <a:t>tirzepatide</a:t>
            </a:r>
            <a:r>
              <a:rPr lang="en-US" sz="3800" dirty="0">
                <a:solidFill>
                  <a:srgbClr val="072D74"/>
                </a:solidFill>
                <a:latin typeface="Times New Roman" panose="02020603050405020304" pitchFamily="18" charset="0"/>
                <a:cs typeface="Times New Roman" panose="02020603050405020304" pitchFamily="18" charset="0"/>
              </a:rPr>
              <a:t> between 2018 and 2022 from a 20% sample of Traditional Medicare (TM) claims. Part D data was used to identify new GLP-1 users. </a:t>
            </a:r>
          </a:p>
          <a:p>
            <a:pPr algn="just" defTabSz="3882542">
              <a:spcBef>
                <a:spcPts val="2203"/>
              </a:spcBef>
              <a:defRPr/>
            </a:pPr>
            <a:r>
              <a:rPr lang="en-US" sz="3800" dirty="0">
                <a:solidFill>
                  <a:srgbClr val="072D74"/>
                </a:solidFill>
                <a:latin typeface="Times New Roman" panose="02020603050405020304" pitchFamily="18" charset="0"/>
                <a:cs typeface="Times New Roman" panose="02020603050405020304" pitchFamily="18" charset="0"/>
              </a:rPr>
              <a:t>We defined possible off-label use as the absence of a diabetes diagnosis or a prescription history of non-GLP-1 diabetes medications within one year before or after the first GLP-1 fill. A diabetes diagnosis was defined as: (1) having more than two diagnosis records in TM claims (outpatients, inpatients, carriers, and home health agencies) on different dates; or (2) having a diabetes indicator (DIABETES) in the Master Beneficiary Summary File Chronic Conditions. </a:t>
            </a:r>
          </a:p>
          <a:p>
            <a:pPr algn="just" defTabSz="3882542">
              <a:spcBef>
                <a:spcPts val="2203"/>
              </a:spcBef>
              <a:defRPr/>
            </a:pPr>
            <a:r>
              <a:rPr lang="en-US" sz="3800" dirty="0">
                <a:solidFill>
                  <a:srgbClr val="072D74"/>
                </a:solidFill>
                <a:latin typeface="Times New Roman" panose="02020603050405020304" pitchFamily="18" charset="0"/>
                <a:cs typeface="Times New Roman" panose="02020603050405020304" pitchFamily="18" charset="0"/>
              </a:rPr>
              <a:t>We used descriptive statistics to characterize the possible off-label prescription of GLP-1s and logistic regression models to estimate the association of UM with the off-label prescription. UM included prior authorization and step therapy. Models were adjusted for patient demographics, clinical characteristics, and plan characteristics (Tier, cost, and Part D coverage).</a:t>
            </a:r>
          </a:p>
        </p:txBody>
      </p:sp>
      <p:sp>
        <p:nvSpPr>
          <p:cNvPr id="51" name="Rectangle 50">
            <a:extLst>
              <a:ext uri="{FF2B5EF4-FFF2-40B4-BE49-F238E27FC236}">
                <a16:creationId xmlns:a16="http://schemas.microsoft.com/office/drawing/2014/main" id="{010F9F91-3579-2743-9857-1188900C48BE}"/>
              </a:ext>
            </a:extLst>
          </p:cNvPr>
          <p:cNvSpPr/>
          <p:nvPr/>
        </p:nvSpPr>
        <p:spPr>
          <a:xfrm>
            <a:off x="28028766" y="20421599"/>
            <a:ext cx="15140540" cy="8839201"/>
          </a:xfrm>
          <a:prstGeom prst="rect">
            <a:avLst/>
          </a:prstGeom>
          <a:solidFill>
            <a:srgbClr val="FFFFFF"/>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lIns="161797" tIns="80899" rIns="161797" bIns="80899">
            <a:noAutofit/>
          </a:bodyPr>
          <a:lstStyle/>
          <a:p>
            <a:pPr algn="just" defTabSz="3882542">
              <a:spcBef>
                <a:spcPts val="2203"/>
              </a:spcBef>
              <a:defRPr/>
            </a:pPr>
            <a:r>
              <a:rPr lang="en-US" altLang="en-US" sz="3800" dirty="0">
                <a:solidFill>
                  <a:srgbClr val="072D74"/>
                </a:solidFill>
                <a:latin typeface="Times New Roman" panose="02020603050405020304" pitchFamily="18" charset="0"/>
                <a:cs typeface="Times New Roman" panose="02020603050405020304" pitchFamily="18" charset="0"/>
              </a:rPr>
              <a:t>We estimate a possible 10.8% of new GLP-1 starters in Medicare between 2018 and 2022 are taking the medication off-label. The proportion of off-label prescriptions increased from 1.9% in 2018 to 16.9% in 2022. </a:t>
            </a:r>
          </a:p>
          <a:p>
            <a:pPr algn="just" defTabSz="3882542">
              <a:spcBef>
                <a:spcPts val="2203"/>
              </a:spcBef>
              <a:defRPr/>
            </a:pPr>
            <a:r>
              <a:rPr lang="en-US" altLang="en-US" sz="3800" dirty="0">
                <a:solidFill>
                  <a:srgbClr val="072D74"/>
                </a:solidFill>
                <a:latin typeface="Times New Roman" panose="02020603050405020304" pitchFamily="18" charset="0"/>
                <a:cs typeface="Times New Roman" panose="02020603050405020304" pitchFamily="18" charset="0"/>
              </a:rPr>
              <a:t>Possible off-label users were more likely to be obese, younger, female, white, and on Part D plans that do not have utilization management for GLP-1s. They also paid more out-of-pocket and completed 4.1 more fills on average within 6 months after their initial fill. In the adjusted regression model, the odds of a prescription being off-label were 45.4% lower if a plan had prior authorization or step therapy (adjusted odds ratio [</a:t>
            </a:r>
            <a:r>
              <a:rPr lang="en-US" altLang="en-US" sz="3800" dirty="0" err="1">
                <a:solidFill>
                  <a:srgbClr val="072D74"/>
                </a:solidFill>
                <a:latin typeface="Times New Roman" panose="02020603050405020304" pitchFamily="18" charset="0"/>
                <a:cs typeface="Times New Roman" panose="02020603050405020304" pitchFamily="18" charset="0"/>
              </a:rPr>
              <a:t>aOR</a:t>
            </a:r>
            <a:r>
              <a:rPr lang="en-US" altLang="en-US" sz="3800" dirty="0">
                <a:solidFill>
                  <a:srgbClr val="072D74"/>
                </a:solidFill>
                <a:latin typeface="Times New Roman" panose="02020603050405020304" pitchFamily="18" charset="0"/>
                <a:cs typeface="Times New Roman" panose="02020603050405020304" pitchFamily="18" charset="0"/>
              </a:rPr>
              <a:t>] 0.55, 95% confidence intervals [CI] 0.51 to 0.59) that calendar month. </a:t>
            </a:r>
          </a:p>
          <a:p>
            <a:pPr algn="just" defTabSz="3882542">
              <a:spcBef>
                <a:spcPts val="2203"/>
              </a:spcBef>
              <a:defRPr/>
            </a:pPr>
            <a:r>
              <a:rPr lang="en-US" altLang="en-US" sz="3800" dirty="0">
                <a:solidFill>
                  <a:srgbClr val="072D74"/>
                </a:solidFill>
                <a:latin typeface="Times New Roman" panose="02020603050405020304" pitchFamily="18" charset="0"/>
                <a:cs typeface="Times New Roman" panose="02020603050405020304" pitchFamily="18" charset="0"/>
              </a:rPr>
              <a:t>This suggests UM might be effective at deterring off-label use which is notable given the large increase in the Prior Authorization for these drugs in 2023 (and 2024, this dynamic requires further study when newer claims data become available).</a:t>
            </a:r>
          </a:p>
          <a:p>
            <a:pPr marL="520878" indent="-520878" algn="just" defTabSz="3882542">
              <a:spcBef>
                <a:spcPts val="2203"/>
              </a:spcBef>
              <a:buFont typeface="Arial" panose="020B0604020202020204" pitchFamily="34" charset="0"/>
              <a:buChar char="•"/>
              <a:defRPr/>
            </a:pPr>
            <a:endParaRPr lang="en-CA" altLang="en-US" sz="4000" dirty="0">
              <a:solidFill>
                <a:srgbClr val="072D74"/>
              </a:solidFill>
              <a:latin typeface="Times New Roman" panose="02020603050405020304" pitchFamily="18" charset="0"/>
              <a:cs typeface="Times New Roman" panose="02020603050405020304" pitchFamily="18" charset="0"/>
            </a:endParaRPr>
          </a:p>
        </p:txBody>
      </p:sp>
      <p:sp>
        <p:nvSpPr>
          <p:cNvPr id="57" name="Rectangle 56">
            <a:extLst>
              <a:ext uri="{FF2B5EF4-FFF2-40B4-BE49-F238E27FC236}">
                <a16:creationId xmlns:a16="http://schemas.microsoft.com/office/drawing/2014/main" id="{E7D3A161-9B86-C14B-BF98-18A8D0E9E1D1}"/>
              </a:ext>
            </a:extLst>
          </p:cNvPr>
          <p:cNvSpPr/>
          <p:nvPr/>
        </p:nvSpPr>
        <p:spPr bwMode="auto">
          <a:xfrm>
            <a:off x="28021279" y="19603379"/>
            <a:ext cx="15158721" cy="881197"/>
          </a:xfrm>
          <a:prstGeom prst="rect">
            <a:avLst/>
          </a:prstGeom>
          <a:solidFill>
            <a:srgbClr val="072D74"/>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3882542">
              <a:defRPr/>
            </a:pPr>
            <a:r>
              <a:rPr lang="fr-CA" sz="4400" b="1" dirty="0">
                <a:solidFill>
                  <a:schemeClr val="bg1"/>
                </a:solidFill>
                <a:latin typeface="Times New Roman" panose="02020603050405020304" pitchFamily="18" charset="0"/>
                <a:cs typeface="Times New Roman" panose="02020603050405020304" pitchFamily="18" charset="0"/>
              </a:rPr>
              <a:t>Conclusions and Relevance to Policy</a:t>
            </a:r>
            <a:endParaRPr lang="en-CA" sz="4400" b="1" dirty="0">
              <a:solidFill>
                <a:schemeClr val="bg1"/>
              </a:solidFill>
              <a:latin typeface="Times New Roman" panose="02020603050405020304" pitchFamily="18" charset="0"/>
              <a:cs typeface="Times New Roman" panose="02020603050405020304" pitchFamily="18" charset="0"/>
            </a:endParaRPr>
          </a:p>
        </p:txBody>
      </p:sp>
      <p:sp>
        <p:nvSpPr>
          <p:cNvPr id="6" name="Rectangle 5">
            <a:extLst>
              <a:ext uri="{FF2B5EF4-FFF2-40B4-BE49-F238E27FC236}">
                <a16:creationId xmlns:a16="http://schemas.microsoft.com/office/drawing/2014/main" id="{CA4FF1B6-F7CF-DE4D-8005-9FF7D7A92E8D}"/>
              </a:ext>
            </a:extLst>
          </p:cNvPr>
          <p:cNvSpPr/>
          <p:nvPr/>
        </p:nvSpPr>
        <p:spPr>
          <a:xfrm>
            <a:off x="8618859" y="2883349"/>
            <a:ext cx="694591" cy="69459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603" dirty="0">
              <a:latin typeface="Times New Roman" panose="02020603050405020304" pitchFamily="18" charset="0"/>
              <a:cs typeface="Times New Roman" panose="02020603050405020304" pitchFamily="18" charset="0"/>
            </a:endParaRPr>
          </a:p>
        </p:txBody>
      </p:sp>
      <p:sp>
        <p:nvSpPr>
          <p:cNvPr id="7" name="Rectangle 6">
            <a:extLst>
              <a:ext uri="{FF2B5EF4-FFF2-40B4-BE49-F238E27FC236}">
                <a16:creationId xmlns:a16="http://schemas.microsoft.com/office/drawing/2014/main" id="{1641CFD1-DFD4-AA4D-B605-0DAB9B8B9ACF}"/>
              </a:ext>
            </a:extLst>
          </p:cNvPr>
          <p:cNvSpPr/>
          <p:nvPr/>
        </p:nvSpPr>
        <p:spPr>
          <a:xfrm>
            <a:off x="0" y="0"/>
            <a:ext cx="43891200" cy="638998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603" dirty="0">
              <a:latin typeface="Times New Roman" panose="02020603050405020304" pitchFamily="18" charset="0"/>
              <a:cs typeface="Times New Roman" panose="02020603050405020304" pitchFamily="18" charset="0"/>
            </a:endParaRPr>
          </a:p>
        </p:txBody>
      </p:sp>
      <p:sp>
        <p:nvSpPr>
          <p:cNvPr id="11" name="Rectangle 10">
            <a:extLst>
              <a:ext uri="{FF2B5EF4-FFF2-40B4-BE49-F238E27FC236}">
                <a16:creationId xmlns:a16="http://schemas.microsoft.com/office/drawing/2014/main" id="{7313CC78-7652-7D40-A9E1-A1BCE23BBD22}"/>
              </a:ext>
            </a:extLst>
          </p:cNvPr>
          <p:cNvSpPr/>
          <p:nvPr/>
        </p:nvSpPr>
        <p:spPr>
          <a:xfrm>
            <a:off x="3282747" y="-33189"/>
            <a:ext cx="33833167" cy="3419398"/>
          </a:xfrm>
          <a:prstGeom prst="rect">
            <a:avLst/>
          </a:prstGeom>
          <a:noFill/>
        </p:spPr>
        <p:txBody>
          <a:bodyPr wrap="square">
            <a:spAutoFit/>
          </a:bodyPr>
          <a:lstStyle/>
          <a:p>
            <a:pPr algn="ctr">
              <a:lnSpc>
                <a:spcPct val="107000"/>
              </a:lnSpc>
              <a:spcAft>
                <a:spcPts val="608"/>
              </a:spcAft>
            </a:pPr>
            <a:r>
              <a:rPr lang="en-US" sz="8798" u="sng" kern="100" dirty="0">
                <a:solidFill>
                  <a:srgbClr val="072D74"/>
                </a:solidFill>
                <a:latin typeface="Times New Roman" panose="02020603050405020304" pitchFamily="18" charset="0"/>
                <a:ea typeface="Calibri" panose="020F0502020204030204" pitchFamily="34" charset="0"/>
                <a:cs typeface="Times New Roman" panose="02020603050405020304" pitchFamily="18" charset="0"/>
              </a:rPr>
              <a:t>Off-Label Use of GLP-1s: Evidence from Medicare Part D</a:t>
            </a:r>
          </a:p>
          <a:p>
            <a:pPr>
              <a:lnSpc>
                <a:spcPct val="107000"/>
              </a:lnSpc>
              <a:spcAft>
                <a:spcPts val="608"/>
              </a:spcAft>
            </a:pPr>
            <a:endParaRPr lang="en-US" sz="11732" kern="100" dirty="0">
              <a:solidFill>
                <a:srgbClr val="072D74"/>
              </a:solidFill>
              <a:latin typeface="Times New Roman" panose="02020603050405020304" pitchFamily="18" charset="0"/>
              <a:ea typeface="Calibri" panose="020F0502020204030204" pitchFamily="34" charset="0"/>
              <a:cs typeface="Times New Roman" panose="02020603050405020304" pitchFamily="18" charset="0"/>
            </a:endParaRPr>
          </a:p>
        </p:txBody>
      </p:sp>
      <p:sp>
        <p:nvSpPr>
          <p:cNvPr id="39" name="Rectangle 38">
            <a:extLst>
              <a:ext uri="{FF2B5EF4-FFF2-40B4-BE49-F238E27FC236}">
                <a16:creationId xmlns:a16="http://schemas.microsoft.com/office/drawing/2014/main" id="{4D852CC1-CBA9-8E4C-AAD9-C4F411DA37D8}"/>
              </a:ext>
            </a:extLst>
          </p:cNvPr>
          <p:cNvSpPr/>
          <p:nvPr/>
        </p:nvSpPr>
        <p:spPr>
          <a:xfrm>
            <a:off x="1860702" y="1515656"/>
            <a:ext cx="36137703" cy="2196179"/>
          </a:xfrm>
          <a:prstGeom prst="rect">
            <a:avLst/>
          </a:prstGeom>
        </p:spPr>
        <p:txBody>
          <a:bodyPr wrap="square">
            <a:spAutoFit/>
          </a:bodyPr>
          <a:lstStyle/>
          <a:p>
            <a:pPr algn="ctr"/>
            <a:r>
              <a:rPr lang="en-US" sz="4557" b="1" dirty="0">
                <a:solidFill>
                  <a:srgbClr val="072D74"/>
                </a:solidFill>
                <a:latin typeface="Times New Roman" panose="02020603050405020304" pitchFamily="18" charset="0"/>
                <a:cs typeface="Times New Roman" panose="02020603050405020304" pitchFamily="18" charset="0"/>
              </a:rPr>
              <a:t>Minji Kim</a:t>
            </a:r>
            <a:r>
              <a:rPr lang="en-US" sz="4557" b="1" baseline="30000" dirty="0">
                <a:solidFill>
                  <a:srgbClr val="072D74"/>
                </a:solidFill>
                <a:latin typeface="Times New Roman" panose="02020603050405020304" pitchFamily="18" charset="0"/>
                <a:cs typeface="Times New Roman" panose="02020603050405020304" pitchFamily="18" charset="0"/>
              </a:rPr>
              <a:t>1</a:t>
            </a:r>
            <a:r>
              <a:rPr lang="en-US" sz="4557" b="1" dirty="0">
                <a:solidFill>
                  <a:srgbClr val="072D74"/>
                </a:solidFill>
                <a:latin typeface="Times New Roman" panose="02020603050405020304" pitchFamily="18" charset="0"/>
                <a:cs typeface="Times New Roman" panose="02020603050405020304" pitchFamily="18" charset="0"/>
              </a:rPr>
              <a:t>, Kieran Allsop</a:t>
            </a:r>
            <a:r>
              <a:rPr lang="en-US" sz="4557" b="1" baseline="30000" dirty="0">
                <a:solidFill>
                  <a:srgbClr val="072D74"/>
                </a:solidFill>
                <a:latin typeface="Times New Roman" panose="02020603050405020304" pitchFamily="18" charset="0"/>
                <a:cs typeface="Times New Roman" panose="02020603050405020304" pitchFamily="18" charset="0"/>
              </a:rPr>
              <a:t>2</a:t>
            </a:r>
            <a:r>
              <a:rPr lang="en-US" sz="4557" b="1" dirty="0">
                <a:solidFill>
                  <a:srgbClr val="072D74"/>
                </a:solidFill>
                <a:latin typeface="Times New Roman" panose="02020603050405020304" pitchFamily="18" charset="0"/>
                <a:cs typeface="Times New Roman" panose="02020603050405020304" pitchFamily="18" charset="0"/>
              </a:rPr>
              <a:t>, </a:t>
            </a:r>
            <a:r>
              <a:rPr lang="en-US" sz="4557" b="1" dirty="0" err="1">
                <a:solidFill>
                  <a:srgbClr val="072D74"/>
                </a:solidFill>
                <a:latin typeface="Times New Roman" panose="02020603050405020304" pitchFamily="18" charset="0"/>
                <a:cs typeface="Times New Roman" panose="02020603050405020304" pitchFamily="18" charset="0"/>
              </a:rPr>
              <a:t>Xujun</a:t>
            </a:r>
            <a:r>
              <a:rPr lang="en-US" sz="4557" b="1" dirty="0">
                <a:solidFill>
                  <a:srgbClr val="072D74"/>
                </a:solidFill>
                <a:latin typeface="Times New Roman" panose="02020603050405020304" pitchFamily="18" charset="0"/>
                <a:cs typeface="Times New Roman" panose="02020603050405020304" pitchFamily="18" charset="0"/>
              </a:rPr>
              <a:t> Gu</a:t>
            </a:r>
            <a:r>
              <a:rPr lang="en-US" sz="4557" b="1" baseline="30000" dirty="0">
                <a:solidFill>
                  <a:srgbClr val="072D74"/>
                </a:solidFill>
                <a:latin typeface="Times New Roman" panose="02020603050405020304" pitchFamily="18" charset="0"/>
                <a:cs typeface="Times New Roman" panose="02020603050405020304" pitchFamily="18" charset="0"/>
              </a:rPr>
              <a:t>3</a:t>
            </a:r>
            <a:r>
              <a:rPr lang="en-US" sz="4557" b="1" dirty="0">
                <a:solidFill>
                  <a:srgbClr val="072D74"/>
                </a:solidFill>
                <a:latin typeface="Times New Roman" panose="02020603050405020304" pitchFamily="18" charset="0"/>
                <a:cs typeface="Times New Roman" panose="02020603050405020304" pitchFamily="18" charset="0"/>
              </a:rPr>
              <a:t>, Joseph Levy</a:t>
            </a:r>
            <a:r>
              <a:rPr lang="en-US" sz="4557" b="1" baseline="30000" dirty="0">
                <a:solidFill>
                  <a:srgbClr val="072D74"/>
                </a:solidFill>
                <a:latin typeface="Times New Roman" panose="02020603050405020304" pitchFamily="18" charset="0"/>
                <a:cs typeface="Times New Roman" panose="02020603050405020304" pitchFamily="18" charset="0"/>
              </a:rPr>
              <a:t>2</a:t>
            </a:r>
          </a:p>
          <a:p>
            <a:pPr algn="ctr"/>
            <a:r>
              <a:rPr lang="en-US" sz="4557" baseline="30000" dirty="0">
                <a:solidFill>
                  <a:srgbClr val="072D74"/>
                </a:solidFill>
                <a:latin typeface="Times New Roman" panose="02020603050405020304" pitchFamily="18" charset="0"/>
                <a:cs typeface="Times New Roman" panose="02020603050405020304" pitchFamily="18" charset="0"/>
              </a:rPr>
              <a:t>1</a:t>
            </a:r>
            <a:r>
              <a:rPr lang="en-US" sz="4557" dirty="0">
                <a:solidFill>
                  <a:srgbClr val="072D74"/>
                </a:solidFill>
                <a:latin typeface="Times New Roman" panose="02020603050405020304" pitchFamily="18" charset="0"/>
                <a:cs typeface="Times New Roman" panose="02020603050405020304" pitchFamily="18" charset="0"/>
              </a:rPr>
              <a:t>Department of Epidemiology, Johns Hopkins Bloomberg School of Public Health, </a:t>
            </a:r>
          </a:p>
          <a:p>
            <a:pPr algn="ctr"/>
            <a:r>
              <a:rPr lang="en-US" sz="4557" baseline="30000" dirty="0">
                <a:solidFill>
                  <a:srgbClr val="072D74"/>
                </a:solidFill>
                <a:latin typeface="Times New Roman" panose="02020603050405020304" pitchFamily="18" charset="0"/>
                <a:cs typeface="Times New Roman" panose="02020603050405020304" pitchFamily="18" charset="0"/>
              </a:rPr>
              <a:t>2 </a:t>
            </a:r>
            <a:r>
              <a:rPr lang="en-US" sz="4557" dirty="0">
                <a:solidFill>
                  <a:srgbClr val="072D74"/>
                </a:solidFill>
                <a:latin typeface="Times New Roman" panose="02020603050405020304" pitchFamily="18" charset="0"/>
                <a:cs typeface="Times New Roman" panose="02020603050405020304" pitchFamily="18" charset="0"/>
              </a:rPr>
              <a:t>Health Policy and Management, Johns Hopkins Bloomberg School of Public Health, </a:t>
            </a:r>
            <a:r>
              <a:rPr lang="en-US" sz="4557" baseline="30000" dirty="0">
                <a:solidFill>
                  <a:srgbClr val="072D74"/>
                </a:solidFill>
                <a:latin typeface="Times New Roman" panose="02020603050405020304" pitchFamily="18" charset="0"/>
                <a:cs typeface="Times New Roman" panose="02020603050405020304" pitchFamily="18" charset="0"/>
              </a:rPr>
              <a:t>3</a:t>
            </a:r>
            <a:r>
              <a:rPr lang="en-US" sz="4557" dirty="0">
                <a:solidFill>
                  <a:srgbClr val="072D74"/>
                </a:solidFill>
                <a:latin typeface="Times New Roman" panose="02020603050405020304" pitchFamily="18" charset="0"/>
                <a:cs typeface="Times New Roman" panose="02020603050405020304" pitchFamily="18" charset="0"/>
              </a:rPr>
              <a:t>University of Maryland School of Pharmacy</a:t>
            </a:r>
          </a:p>
        </p:txBody>
      </p:sp>
      <p:sp>
        <p:nvSpPr>
          <p:cNvPr id="59" name="Rectangle 58">
            <a:extLst>
              <a:ext uri="{FF2B5EF4-FFF2-40B4-BE49-F238E27FC236}">
                <a16:creationId xmlns:a16="http://schemas.microsoft.com/office/drawing/2014/main" id="{20ED55D4-9192-1343-A349-A06B40A5D763}"/>
              </a:ext>
            </a:extLst>
          </p:cNvPr>
          <p:cNvSpPr/>
          <p:nvPr/>
        </p:nvSpPr>
        <p:spPr bwMode="auto">
          <a:xfrm>
            <a:off x="684219" y="3761829"/>
            <a:ext cx="11216779" cy="798779"/>
          </a:xfrm>
          <a:prstGeom prst="rect">
            <a:avLst/>
          </a:prstGeom>
          <a:solidFill>
            <a:srgbClr val="072D74"/>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3882542">
              <a:defRPr/>
            </a:pPr>
            <a:r>
              <a:rPr lang="en-US" sz="4400" b="1" dirty="0">
                <a:solidFill>
                  <a:schemeClr val="bg1"/>
                </a:solidFill>
                <a:latin typeface="Times New Roman" panose="02020603050405020304" pitchFamily="18" charset="0"/>
                <a:cs typeface="Times New Roman" panose="02020603050405020304" pitchFamily="18" charset="0"/>
              </a:rPr>
              <a:t>Purpose</a:t>
            </a:r>
          </a:p>
        </p:txBody>
      </p:sp>
      <p:sp>
        <p:nvSpPr>
          <p:cNvPr id="60" name="Rectangle 59">
            <a:extLst>
              <a:ext uri="{FF2B5EF4-FFF2-40B4-BE49-F238E27FC236}">
                <a16:creationId xmlns:a16="http://schemas.microsoft.com/office/drawing/2014/main" id="{7BF28BDD-DF6A-4F47-9A85-C6DB66BC71E1}"/>
              </a:ext>
            </a:extLst>
          </p:cNvPr>
          <p:cNvSpPr/>
          <p:nvPr/>
        </p:nvSpPr>
        <p:spPr bwMode="auto">
          <a:xfrm>
            <a:off x="12364089" y="3809022"/>
            <a:ext cx="15036648" cy="839623"/>
          </a:xfrm>
          <a:prstGeom prst="rect">
            <a:avLst/>
          </a:prstGeom>
          <a:solidFill>
            <a:srgbClr val="072D74"/>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3882542">
              <a:defRPr/>
            </a:pPr>
            <a:r>
              <a:rPr lang="en-AU" sz="4400" b="1" dirty="0">
                <a:solidFill>
                  <a:schemeClr val="bg1"/>
                </a:solidFill>
                <a:latin typeface="Times New Roman" panose="02020603050405020304" pitchFamily="18" charset="0"/>
                <a:cs typeface="Times New Roman" panose="02020603050405020304" pitchFamily="18" charset="0"/>
              </a:rPr>
              <a:t>Possibly</a:t>
            </a:r>
            <a:r>
              <a:rPr lang="fr-CA" sz="4400" b="1" dirty="0">
                <a:solidFill>
                  <a:schemeClr val="bg1"/>
                </a:solidFill>
                <a:latin typeface="Times New Roman" panose="02020603050405020304" pitchFamily="18" charset="0"/>
                <a:cs typeface="Times New Roman" panose="02020603050405020304" pitchFamily="18" charset="0"/>
              </a:rPr>
              <a:t> Off-Label </a:t>
            </a:r>
            <a:r>
              <a:rPr lang="en-US" sz="4400" b="1" dirty="0">
                <a:solidFill>
                  <a:schemeClr val="bg1"/>
                </a:solidFill>
                <a:latin typeface="Times New Roman" panose="02020603050405020304" pitchFamily="18" charset="0"/>
                <a:cs typeface="Times New Roman" panose="02020603050405020304" pitchFamily="18" charset="0"/>
              </a:rPr>
              <a:t>Definition</a:t>
            </a:r>
          </a:p>
        </p:txBody>
      </p:sp>
      <p:sp>
        <p:nvSpPr>
          <p:cNvPr id="61" name="Rectangle 60">
            <a:extLst>
              <a:ext uri="{FF2B5EF4-FFF2-40B4-BE49-F238E27FC236}">
                <a16:creationId xmlns:a16="http://schemas.microsoft.com/office/drawing/2014/main" id="{CF72CB7D-E789-9B45-B2B1-4FA286005856}"/>
              </a:ext>
            </a:extLst>
          </p:cNvPr>
          <p:cNvSpPr/>
          <p:nvPr/>
        </p:nvSpPr>
        <p:spPr>
          <a:xfrm>
            <a:off x="675862" y="4660183"/>
            <a:ext cx="11191460" cy="2568892"/>
          </a:xfrm>
          <a:prstGeom prst="rect">
            <a:avLst/>
          </a:prstGeom>
          <a:solidFill>
            <a:srgbClr val="FFFFFF"/>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lIns="161797" tIns="80899" rIns="161797" bIns="80899">
            <a:noAutofit/>
          </a:bodyPr>
          <a:lstStyle/>
          <a:p>
            <a:pPr algn="just" defTabSz="3882542">
              <a:spcBef>
                <a:spcPts val="2203"/>
              </a:spcBef>
              <a:defRPr/>
            </a:pPr>
            <a:r>
              <a:rPr lang="en-US" altLang="en-US" sz="4000" dirty="0">
                <a:solidFill>
                  <a:srgbClr val="072D74"/>
                </a:solidFill>
                <a:latin typeface="Times New Roman" panose="02020603050405020304" pitchFamily="18" charset="0"/>
                <a:cs typeface="Times New Roman" panose="02020603050405020304" pitchFamily="18" charset="0"/>
              </a:rPr>
              <a:t>To identify possible off-label prescribing of Glucagon-like peptide-1 receptor agonists (GLP-1s) and estimate the association with utilization management in Medicare Part D from 2018-2022.</a:t>
            </a:r>
          </a:p>
        </p:txBody>
      </p:sp>
      <p:sp>
        <p:nvSpPr>
          <p:cNvPr id="62" name="Rectangle 61">
            <a:extLst>
              <a:ext uri="{FF2B5EF4-FFF2-40B4-BE49-F238E27FC236}">
                <a16:creationId xmlns:a16="http://schemas.microsoft.com/office/drawing/2014/main" id="{91B78038-2924-CA43-868E-3D4C9D93D692}"/>
              </a:ext>
            </a:extLst>
          </p:cNvPr>
          <p:cNvSpPr/>
          <p:nvPr/>
        </p:nvSpPr>
        <p:spPr bwMode="auto">
          <a:xfrm>
            <a:off x="668688" y="15254020"/>
            <a:ext cx="11198634" cy="798779"/>
          </a:xfrm>
          <a:prstGeom prst="rect">
            <a:avLst/>
          </a:prstGeom>
          <a:solidFill>
            <a:srgbClr val="072D74"/>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3882542">
              <a:defRPr/>
            </a:pPr>
            <a:r>
              <a:rPr lang="fr-CA" sz="4400" b="1" dirty="0">
                <a:solidFill>
                  <a:schemeClr val="bg1"/>
                </a:solidFill>
                <a:latin typeface="Times New Roman" panose="02020603050405020304" pitchFamily="18" charset="0"/>
                <a:cs typeface="Times New Roman" panose="02020603050405020304" pitchFamily="18" charset="0"/>
              </a:rPr>
              <a:t>Methods and Data</a:t>
            </a:r>
            <a:endParaRPr lang="en-CA" sz="4400" b="1" dirty="0">
              <a:solidFill>
                <a:schemeClr val="bg1"/>
              </a:solidFill>
              <a:latin typeface="Times New Roman" panose="02020603050405020304" pitchFamily="18" charset="0"/>
              <a:cs typeface="Times New Roman" panose="02020603050405020304" pitchFamily="18" charset="0"/>
            </a:endParaRPr>
          </a:p>
        </p:txBody>
      </p:sp>
      <p:pic>
        <p:nvPicPr>
          <p:cNvPr id="18" name="Picture 17" descr="A close up of a logo&#10;&#10;Description automatically generated">
            <a:extLst>
              <a:ext uri="{FF2B5EF4-FFF2-40B4-BE49-F238E27FC236}">
                <a16:creationId xmlns:a16="http://schemas.microsoft.com/office/drawing/2014/main" id="{057D6502-8851-B943-B36F-B57849FFC084}"/>
              </a:ext>
            </a:extLst>
          </p:cNvPr>
          <p:cNvPicPr>
            <a:picLocks noChangeAspect="1"/>
          </p:cNvPicPr>
          <p:nvPr/>
        </p:nvPicPr>
        <p:blipFill>
          <a:blip r:embed="rId2"/>
          <a:stretch>
            <a:fillRect/>
          </a:stretch>
        </p:blipFill>
        <p:spPr>
          <a:xfrm>
            <a:off x="37283281" y="10911"/>
            <a:ext cx="6025224" cy="3944767"/>
          </a:xfrm>
          <a:prstGeom prst="rect">
            <a:avLst/>
          </a:prstGeom>
        </p:spPr>
      </p:pic>
      <p:sp>
        <p:nvSpPr>
          <p:cNvPr id="64" name="Rectangle 63">
            <a:extLst>
              <a:ext uri="{FF2B5EF4-FFF2-40B4-BE49-F238E27FC236}">
                <a16:creationId xmlns:a16="http://schemas.microsoft.com/office/drawing/2014/main" id="{BBF06700-7700-834E-9307-E744A7809C8E}"/>
              </a:ext>
            </a:extLst>
          </p:cNvPr>
          <p:cNvSpPr/>
          <p:nvPr/>
        </p:nvSpPr>
        <p:spPr>
          <a:xfrm>
            <a:off x="21307225" y="28492757"/>
            <a:ext cx="5990931" cy="691360"/>
          </a:xfrm>
          <a:prstGeom prst="rect">
            <a:avLst/>
          </a:prstGeom>
          <a:solidFill>
            <a:srgbClr val="FFFFFF"/>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lIns="161797" tIns="80899" rIns="161797" bIns="80899">
            <a:noAutofit/>
          </a:bodyPr>
          <a:lstStyle/>
          <a:p>
            <a:r>
              <a:rPr lang="en-US" sz="3200" dirty="0">
                <a:solidFill>
                  <a:srgbClr val="072D74"/>
                </a:solidFill>
                <a:latin typeface="Times New Roman" panose="02020603050405020304" pitchFamily="18" charset="0"/>
                <a:cs typeface="Times New Roman" panose="02020603050405020304" pitchFamily="18" charset="0"/>
              </a:rPr>
              <a:t>Contact: </a:t>
            </a:r>
            <a:r>
              <a:rPr lang="en-US" sz="3200" dirty="0">
                <a:solidFill>
                  <a:srgbClr val="072D74"/>
                </a:solidFill>
                <a:latin typeface="Times New Roman" panose="02020603050405020304" pitchFamily="18" charset="0"/>
                <a:cs typeface="Times New Roman" panose="02020603050405020304" pitchFamily="18" charset="0"/>
                <a:hlinkClick r:id="rId3"/>
              </a:rPr>
              <a:t>mkim255@jh.edu</a:t>
            </a:r>
            <a:r>
              <a:rPr lang="en-US" sz="3200" dirty="0">
                <a:solidFill>
                  <a:srgbClr val="072D74"/>
                </a:solidFill>
                <a:latin typeface="Times New Roman" panose="02020603050405020304" pitchFamily="18" charset="0"/>
                <a:cs typeface="Times New Roman" panose="02020603050405020304" pitchFamily="18" charset="0"/>
              </a:rPr>
              <a:t> </a:t>
            </a:r>
          </a:p>
        </p:txBody>
      </p:sp>
      <p:sp>
        <p:nvSpPr>
          <p:cNvPr id="65" name="Rectangle 64">
            <a:extLst>
              <a:ext uri="{FF2B5EF4-FFF2-40B4-BE49-F238E27FC236}">
                <a16:creationId xmlns:a16="http://schemas.microsoft.com/office/drawing/2014/main" id="{B35CBAB4-8805-0F45-8080-F24EB4C2B84C}"/>
              </a:ext>
            </a:extLst>
          </p:cNvPr>
          <p:cNvSpPr>
            <a:spLocks/>
          </p:cNvSpPr>
          <p:nvPr/>
        </p:nvSpPr>
        <p:spPr>
          <a:xfrm>
            <a:off x="12393401" y="4636581"/>
            <a:ext cx="15000098" cy="5689448"/>
          </a:xfrm>
          <a:prstGeom prst="rect">
            <a:avLst/>
          </a:prstGeom>
          <a:solidFill>
            <a:srgbClr val="FFFFFF"/>
          </a:solidFill>
          <a:ln>
            <a:solidFill>
              <a:srgbClr val="072D74"/>
            </a:solidFill>
          </a:ln>
        </p:spPr>
        <p:style>
          <a:lnRef idx="2">
            <a:schemeClr val="accent1">
              <a:shade val="50000"/>
            </a:schemeClr>
          </a:lnRef>
          <a:fillRef idx="1">
            <a:schemeClr val="accent1"/>
          </a:fillRef>
          <a:effectRef idx="0">
            <a:schemeClr val="accent1"/>
          </a:effectRef>
          <a:fontRef idx="minor">
            <a:schemeClr val="lt1"/>
          </a:fontRef>
        </p:style>
        <p:txBody>
          <a:bodyPr lIns="161797" tIns="80899" rIns="161797" bIns="80899">
            <a:noAutofit/>
          </a:bodyPr>
          <a:lstStyle/>
          <a:p>
            <a:pPr algn="just" defTabSz="3882542">
              <a:spcBef>
                <a:spcPts val="2241"/>
              </a:spcBef>
              <a:defRPr/>
            </a:pPr>
            <a:r>
              <a:rPr lang="en-US" sz="3600" b="1" dirty="0">
                <a:solidFill>
                  <a:srgbClr val="072D74"/>
                </a:solidFill>
                <a:latin typeface="Times New Roman" panose="02020603050405020304" pitchFamily="18" charset="0"/>
                <a:cs typeface="Times New Roman" panose="02020603050405020304" pitchFamily="18" charset="0"/>
              </a:rPr>
              <a:t>N=187,544 Traditional Medicare Beneficiaries with Part D, we identify </a:t>
            </a:r>
            <a:r>
              <a:rPr lang="en-US" sz="3600" b="1" u="sng" dirty="0">
                <a:solidFill>
                  <a:srgbClr val="072D74"/>
                </a:solidFill>
                <a:latin typeface="Times New Roman" panose="02020603050405020304" pitchFamily="18" charset="0"/>
                <a:cs typeface="Times New Roman" panose="02020603050405020304" pitchFamily="18" charset="0"/>
              </a:rPr>
              <a:t>Possibly Off-Label</a:t>
            </a:r>
            <a:r>
              <a:rPr lang="en-US" sz="3600" b="1" dirty="0">
                <a:solidFill>
                  <a:srgbClr val="072D74"/>
                </a:solidFill>
                <a:latin typeface="Times New Roman" panose="02020603050405020304" pitchFamily="18" charset="0"/>
                <a:cs typeface="Times New Roman" panose="02020603050405020304" pitchFamily="18" charset="0"/>
              </a:rPr>
              <a:t> use as patients who</a:t>
            </a:r>
          </a:p>
          <a:p>
            <a:pPr marL="1295305" lvl="1" indent="-685727" algn="just" defTabSz="3882542">
              <a:buFont typeface="+mj-lt"/>
              <a:buAutoNum type="arabicPeriod"/>
              <a:defRPr/>
            </a:pPr>
            <a:r>
              <a:rPr lang="en-US" sz="3600" dirty="0">
                <a:solidFill>
                  <a:srgbClr val="072D74"/>
                </a:solidFill>
                <a:latin typeface="Times New Roman" panose="02020603050405020304" pitchFamily="18" charset="0"/>
                <a:cs typeface="Times New Roman" panose="02020603050405020304" pitchFamily="18" charset="0"/>
              </a:rPr>
              <a:t>Had more than two diagnosis records in TM claims (outpatients, inpatients, carriers, and home health agencies) on different dates within 1 year prior to the first fill;</a:t>
            </a:r>
          </a:p>
          <a:p>
            <a:pPr marL="1295305" lvl="1" indent="-685727" algn="just" defTabSz="3882542">
              <a:buFont typeface="+mj-lt"/>
              <a:buAutoNum type="arabicPeriod"/>
              <a:defRPr/>
            </a:pPr>
            <a:r>
              <a:rPr lang="en-US" sz="3600" dirty="0">
                <a:solidFill>
                  <a:srgbClr val="072D74"/>
                </a:solidFill>
                <a:latin typeface="Times New Roman" panose="02020603050405020304" pitchFamily="18" charset="0"/>
                <a:cs typeface="Times New Roman" panose="02020603050405020304" pitchFamily="18" charset="0"/>
              </a:rPr>
              <a:t>Have no previous non-GLP-1 diabetic medication fill at first GLP-1 fill date at or prior to first fill;</a:t>
            </a:r>
          </a:p>
          <a:p>
            <a:pPr marL="1295305" lvl="1" indent="-685727" algn="just" defTabSz="3882542">
              <a:buFont typeface="+mj-lt"/>
              <a:buAutoNum type="arabicPeriod"/>
              <a:defRPr/>
            </a:pPr>
            <a:r>
              <a:rPr lang="en-US" sz="3600" dirty="0">
                <a:solidFill>
                  <a:srgbClr val="072D74"/>
                </a:solidFill>
                <a:latin typeface="Times New Roman" panose="02020603050405020304" pitchFamily="18" charset="0"/>
                <a:cs typeface="Times New Roman" panose="02020603050405020304" pitchFamily="18" charset="0"/>
              </a:rPr>
              <a:t>Both (1) AND (2), </a:t>
            </a:r>
            <a:r>
              <a:rPr lang="en-US" sz="3600" b="1" dirty="0">
                <a:solidFill>
                  <a:srgbClr val="072D74"/>
                </a:solidFill>
                <a:latin typeface="Times New Roman" panose="02020603050405020304" pitchFamily="18" charset="0"/>
                <a:cs typeface="Times New Roman" panose="02020603050405020304" pitchFamily="18" charset="0"/>
              </a:rPr>
              <a:t>N=25,505 (13.6%)</a:t>
            </a:r>
            <a:r>
              <a:rPr lang="en-US" sz="3600" dirty="0">
                <a:solidFill>
                  <a:srgbClr val="072D74"/>
                </a:solidFill>
                <a:latin typeface="Times New Roman" panose="02020603050405020304" pitchFamily="18" charset="0"/>
                <a:cs typeface="Times New Roman" panose="02020603050405020304" pitchFamily="18" charset="0"/>
              </a:rPr>
              <a:t>;</a:t>
            </a:r>
          </a:p>
          <a:p>
            <a:pPr marL="1295305" lvl="1" indent="-685727" algn="just" defTabSz="3882542">
              <a:buFont typeface="+mj-lt"/>
              <a:buAutoNum type="arabicPeriod"/>
              <a:defRPr/>
            </a:pPr>
            <a:r>
              <a:rPr lang="en-US" sz="3600" dirty="0">
                <a:solidFill>
                  <a:srgbClr val="072D74"/>
                </a:solidFill>
                <a:latin typeface="Times New Roman" panose="02020603050405020304" pitchFamily="18" charset="0"/>
                <a:cs typeface="Times New Roman" panose="02020603050405020304" pitchFamily="18" charset="0"/>
              </a:rPr>
              <a:t>Had (3) and no diagnosis or non-GLP1 diabetic fill within 1 year following the first GLP-1s fill, </a:t>
            </a:r>
            <a:r>
              <a:rPr lang="en-US" sz="3600" b="1" dirty="0">
                <a:solidFill>
                  <a:srgbClr val="072D74"/>
                </a:solidFill>
                <a:latin typeface="Times New Roman" panose="02020603050405020304" pitchFamily="18" charset="0"/>
                <a:cs typeface="Times New Roman" panose="02020603050405020304" pitchFamily="18" charset="0"/>
              </a:rPr>
              <a:t>N=19,193 (10.2%) </a:t>
            </a:r>
          </a:p>
          <a:p>
            <a:pPr marL="1295305" lvl="1" indent="-685727" algn="just" defTabSz="3882542">
              <a:buFont typeface="+mj-lt"/>
              <a:buAutoNum type="arabicPeriod"/>
              <a:defRPr/>
            </a:pPr>
            <a:endParaRPr lang="en-US" sz="2800" b="1" dirty="0">
              <a:solidFill>
                <a:srgbClr val="072D74"/>
              </a:solidFill>
              <a:latin typeface="Times New Roman" panose="02020603050405020304" pitchFamily="18" charset="0"/>
              <a:cs typeface="Times New Roman" panose="02020603050405020304" pitchFamily="18" charset="0"/>
            </a:endParaRPr>
          </a:p>
          <a:p>
            <a:pPr marL="1295305" lvl="1" indent="-685727" algn="just" defTabSz="3882542">
              <a:buFont typeface="+mj-lt"/>
              <a:buAutoNum type="arabicPeriod"/>
              <a:defRPr/>
            </a:pPr>
            <a:endParaRPr lang="en-US" sz="2800" b="1" dirty="0">
              <a:solidFill>
                <a:srgbClr val="072D74"/>
              </a:solidFill>
              <a:latin typeface="Times New Roman" panose="02020603050405020304" pitchFamily="18" charset="0"/>
              <a:cs typeface="Times New Roman" panose="02020603050405020304" pitchFamily="18" charset="0"/>
            </a:endParaRPr>
          </a:p>
        </p:txBody>
      </p:sp>
      <p:sp>
        <p:nvSpPr>
          <p:cNvPr id="24" name="Rectangle 23">
            <a:extLst>
              <a:ext uri="{FF2B5EF4-FFF2-40B4-BE49-F238E27FC236}">
                <a16:creationId xmlns:a16="http://schemas.microsoft.com/office/drawing/2014/main" id="{3B899011-518C-4749-B5C9-44F0F9F77922}"/>
              </a:ext>
            </a:extLst>
          </p:cNvPr>
          <p:cNvSpPr/>
          <p:nvPr/>
        </p:nvSpPr>
        <p:spPr bwMode="auto">
          <a:xfrm>
            <a:off x="12629346" y="23511460"/>
            <a:ext cx="14771391" cy="629167"/>
          </a:xfrm>
          <a:prstGeom prst="rect">
            <a:avLst/>
          </a:prstGeom>
          <a:solidFill>
            <a:srgbClr val="072D74"/>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3882542">
              <a:defRPr/>
            </a:pPr>
            <a:r>
              <a:rPr lang="fr-CA" sz="4400" b="1" dirty="0">
                <a:solidFill>
                  <a:schemeClr val="bg1"/>
                </a:solidFill>
                <a:latin typeface="Times New Roman" panose="02020603050405020304" pitchFamily="18" charset="0"/>
                <a:cs typeface="Times New Roman" panose="02020603050405020304" pitchFamily="18" charset="0"/>
              </a:rPr>
              <a:t>Table 2: 6-</a:t>
            </a:r>
            <a:r>
              <a:rPr lang="en-CA" sz="4400" b="1" dirty="0">
                <a:solidFill>
                  <a:schemeClr val="bg1"/>
                </a:solidFill>
                <a:latin typeface="Times New Roman" panose="02020603050405020304" pitchFamily="18" charset="0"/>
                <a:cs typeface="Times New Roman" panose="02020603050405020304" pitchFamily="18" charset="0"/>
              </a:rPr>
              <a:t>Month</a:t>
            </a:r>
            <a:r>
              <a:rPr lang="fr-CA" sz="4400" b="1" dirty="0">
                <a:solidFill>
                  <a:schemeClr val="bg1"/>
                </a:solidFill>
                <a:latin typeface="Times New Roman" panose="02020603050405020304" pitchFamily="18" charset="0"/>
                <a:cs typeface="Times New Roman" panose="02020603050405020304" pitchFamily="18" charset="0"/>
              </a:rPr>
              <a:t> GLP1 </a:t>
            </a:r>
            <a:r>
              <a:rPr lang="en-US" sz="4400" b="1" dirty="0">
                <a:solidFill>
                  <a:schemeClr val="bg1"/>
                </a:solidFill>
                <a:latin typeface="Times New Roman" panose="02020603050405020304" pitchFamily="18" charset="0"/>
                <a:cs typeface="Times New Roman" panose="02020603050405020304" pitchFamily="18" charset="0"/>
              </a:rPr>
              <a:t>Utilization</a:t>
            </a:r>
            <a:r>
              <a:rPr lang="fr-CA" sz="4400" b="1" dirty="0">
                <a:solidFill>
                  <a:schemeClr val="bg1"/>
                </a:solidFill>
                <a:latin typeface="Times New Roman" panose="02020603050405020304" pitchFamily="18" charset="0"/>
                <a:cs typeface="Times New Roman" panose="02020603050405020304" pitchFamily="18" charset="0"/>
              </a:rPr>
              <a:t> </a:t>
            </a:r>
            <a:r>
              <a:rPr lang="fr-CA" sz="4400" b="1" dirty="0" err="1">
                <a:solidFill>
                  <a:schemeClr val="bg1"/>
                </a:solidFill>
                <a:latin typeface="Times New Roman" panose="02020603050405020304" pitchFamily="18" charset="0"/>
                <a:cs typeface="Times New Roman" panose="02020603050405020304" pitchFamily="18" charset="0"/>
              </a:rPr>
              <a:t>After</a:t>
            </a:r>
            <a:r>
              <a:rPr lang="fr-CA" sz="4400" b="1" dirty="0">
                <a:solidFill>
                  <a:schemeClr val="bg1"/>
                </a:solidFill>
                <a:latin typeface="Times New Roman" panose="02020603050405020304" pitchFamily="18" charset="0"/>
                <a:cs typeface="Times New Roman" panose="02020603050405020304" pitchFamily="18" charset="0"/>
              </a:rPr>
              <a:t> First Fill GLP-1 </a:t>
            </a:r>
            <a:r>
              <a:rPr lang="fr-CA" sz="4400" b="1" dirty="0" err="1">
                <a:solidFill>
                  <a:schemeClr val="bg1"/>
                </a:solidFill>
                <a:latin typeface="Times New Roman" panose="02020603050405020304" pitchFamily="18" charset="0"/>
                <a:cs typeface="Times New Roman" panose="02020603050405020304" pitchFamily="18" charset="0"/>
              </a:rPr>
              <a:t>Rx</a:t>
            </a:r>
            <a:r>
              <a:rPr lang="fr-CA" sz="4400" b="1" dirty="0">
                <a:solidFill>
                  <a:schemeClr val="bg1"/>
                </a:solidFill>
                <a:latin typeface="Times New Roman" panose="02020603050405020304" pitchFamily="18" charset="0"/>
                <a:cs typeface="Times New Roman" panose="02020603050405020304" pitchFamily="18" charset="0"/>
              </a:rPr>
              <a:t> </a:t>
            </a:r>
            <a:endParaRPr lang="en-CA" sz="4400" b="1" dirty="0">
              <a:solidFill>
                <a:schemeClr val="bg1"/>
              </a:solidFill>
              <a:latin typeface="Times New Roman" panose="02020603050405020304" pitchFamily="18" charset="0"/>
              <a:cs typeface="Times New Roman" panose="02020603050405020304" pitchFamily="18" charset="0"/>
            </a:endParaRPr>
          </a:p>
        </p:txBody>
      </p:sp>
      <p:sp>
        <p:nvSpPr>
          <p:cNvPr id="3" name="Rectangle 2">
            <a:extLst>
              <a:ext uri="{FF2B5EF4-FFF2-40B4-BE49-F238E27FC236}">
                <a16:creationId xmlns:a16="http://schemas.microsoft.com/office/drawing/2014/main" id="{1D9FDEDC-97C0-D770-2C54-FB1B2BE3E81A}"/>
              </a:ext>
            </a:extLst>
          </p:cNvPr>
          <p:cNvSpPr/>
          <p:nvPr/>
        </p:nvSpPr>
        <p:spPr bwMode="auto">
          <a:xfrm>
            <a:off x="645509" y="7382908"/>
            <a:ext cx="11241691" cy="798779"/>
          </a:xfrm>
          <a:prstGeom prst="rect">
            <a:avLst/>
          </a:prstGeom>
          <a:solidFill>
            <a:srgbClr val="072D74"/>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3882542">
              <a:defRPr/>
            </a:pPr>
            <a:r>
              <a:rPr lang="fr-CA" sz="4400" b="1" dirty="0">
                <a:solidFill>
                  <a:schemeClr val="bg1"/>
                </a:solidFill>
                <a:latin typeface="Times New Roman" panose="02020603050405020304" pitchFamily="18" charset="0"/>
                <a:cs typeface="Times New Roman" panose="02020603050405020304" pitchFamily="18" charset="0"/>
              </a:rPr>
              <a:t>Background</a:t>
            </a:r>
            <a:endParaRPr lang="en-CA" sz="4400" b="1" dirty="0">
              <a:solidFill>
                <a:schemeClr val="bg1"/>
              </a:solidFill>
              <a:latin typeface="Times New Roman" panose="02020603050405020304" pitchFamily="18" charset="0"/>
              <a:cs typeface="Times New Roman" panose="02020603050405020304" pitchFamily="18" charset="0"/>
            </a:endParaRPr>
          </a:p>
        </p:txBody>
      </p:sp>
      <p:graphicFrame>
        <p:nvGraphicFramePr>
          <p:cNvPr id="12" name="Table 11">
            <a:extLst>
              <a:ext uri="{FF2B5EF4-FFF2-40B4-BE49-F238E27FC236}">
                <a16:creationId xmlns:a16="http://schemas.microsoft.com/office/drawing/2014/main" id="{90934BFF-726C-329F-29D0-431FB6547122}"/>
              </a:ext>
            </a:extLst>
          </p:cNvPr>
          <p:cNvGraphicFramePr>
            <a:graphicFrameLocks noGrp="1"/>
          </p:cNvGraphicFramePr>
          <p:nvPr>
            <p:extLst>
              <p:ext uri="{D42A27DB-BD31-4B8C-83A1-F6EECF244321}">
                <p14:modId xmlns:p14="http://schemas.microsoft.com/office/powerpoint/2010/main" val="1176181938"/>
              </p:ext>
            </p:extLst>
          </p:nvPr>
        </p:nvGraphicFramePr>
        <p:xfrm>
          <a:off x="12646762" y="24194617"/>
          <a:ext cx="14753975" cy="4325526"/>
        </p:xfrm>
        <a:graphic>
          <a:graphicData uri="http://schemas.openxmlformats.org/drawingml/2006/table">
            <a:tbl>
              <a:tblPr firstRow="1" firstCol="1" bandRow="1">
                <a:tableStyleId>{5C22544A-7EE6-4342-B048-85BDC9FD1C3A}</a:tableStyleId>
              </a:tblPr>
              <a:tblGrid>
                <a:gridCol w="4441088">
                  <a:extLst>
                    <a:ext uri="{9D8B030D-6E8A-4147-A177-3AD203B41FA5}">
                      <a16:colId xmlns:a16="http://schemas.microsoft.com/office/drawing/2014/main" val="4125257598"/>
                    </a:ext>
                  </a:extLst>
                </a:gridCol>
                <a:gridCol w="4267200">
                  <a:extLst>
                    <a:ext uri="{9D8B030D-6E8A-4147-A177-3AD203B41FA5}">
                      <a16:colId xmlns:a16="http://schemas.microsoft.com/office/drawing/2014/main" val="1156232409"/>
                    </a:ext>
                  </a:extLst>
                </a:gridCol>
                <a:gridCol w="4184787">
                  <a:extLst>
                    <a:ext uri="{9D8B030D-6E8A-4147-A177-3AD203B41FA5}">
                      <a16:colId xmlns:a16="http://schemas.microsoft.com/office/drawing/2014/main" val="1142012072"/>
                    </a:ext>
                  </a:extLst>
                </a:gridCol>
                <a:gridCol w="1860900">
                  <a:extLst>
                    <a:ext uri="{9D8B030D-6E8A-4147-A177-3AD203B41FA5}">
                      <a16:colId xmlns:a16="http://schemas.microsoft.com/office/drawing/2014/main" val="289544325"/>
                    </a:ext>
                  </a:extLst>
                </a:gridCol>
              </a:tblGrid>
              <a:tr h="757378">
                <a:tc>
                  <a:txBody>
                    <a:bodyPr/>
                    <a:lstStyle/>
                    <a:p>
                      <a:pPr marL="0" marR="0">
                        <a:lnSpc>
                          <a:spcPct val="107000"/>
                        </a:lnSpc>
                        <a:spcBef>
                          <a:spcPts val="0"/>
                        </a:spcBef>
                        <a:spcAft>
                          <a:spcPts val="0"/>
                        </a:spcAft>
                      </a:pPr>
                      <a:r>
                        <a:rPr lang="en-US" sz="3600" kern="100" dirty="0">
                          <a:effectLst/>
                          <a:latin typeface="Times New Roman" panose="02020603050405020304" pitchFamily="18" charset="0"/>
                          <a:cs typeface="Times New Roman" panose="02020603050405020304" pitchFamily="18" charset="0"/>
                        </a:rPr>
                        <a:t> </a:t>
                      </a:r>
                      <a:endParaRPr lang="en-US" sz="3600" kern="1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T="0" marB="0">
                    <a:solidFill>
                      <a:srgbClr val="072D74">
                        <a:alpha val="85000"/>
                      </a:srgbClr>
                    </a:solidFill>
                  </a:tcPr>
                </a:tc>
                <a:tc>
                  <a:txBody>
                    <a:bodyPr/>
                    <a:lstStyle/>
                    <a:p>
                      <a:pPr marL="0" marR="0">
                        <a:lnSpc>
                          <a:spcPct val="107000"/>
                        </a:lnSpc>
                        <a:spcBef>
                          <a:spcPts val="0"/>
                        </a:spcBef>
                        <a:spcAft>
                          <a:spcPts val="0"/>
                        </a:spcAft>
                      </a:pPr>
                      <a:r>
                        <a:rPr lang="en-US" sz="3600" kern="100" dirty="0">
                          <a:effectLst/>
                          <a:latin typeface="Times New Roman" panose="02020603050405020304" pitchFamily="18" charset="0"/>
                          <a:cs typeface="Times New Roman" panose="02020603050405020304" pitchFamily="18" charset="0"/>
                        </a:rPr>
                        <a:t>Evidence of Diabetes</a:t>
                      </a:r>
                      <a:endParaRPr lang="en-US" sz="3600" kern="1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T="0" marB="0">
                    <a:solidFill>
                      <a:srgbClr val="072D74">
                        <a:alpha val="85000"/>
                      </a:srgbClr>
                    </a:solidFill>
                  </a:tcPr>
                </a:tc>
                <a:tc>
                  <a:txBody>
                    <a:bodyPr/>
                    <a:lstStyle/>
                    <a:p>
                      <a:pPr marL="0" marR="0">
                        <a:lnSpc>
                          <a:spcPct val="107000"/>
                        </a:lnSpc>
                        <a:spcBef>
                          <a:spcPts val="0"/>
                        </a:spcBef>
                        <a:spcAft>
                          <a:spcPts val="0"/>
                        </a:spcAft>
                      </a:pPr>
                      <a:r>
                        <a:rPr lang="en-US" sz="3600" kern="100" dirty="0">
                          <a:effectLst/>
                          <a:latin typeface="Times New Roman" panose="02020603050405020304" pitchFamily="18" charset="0"/>
                          <a:cs typeface="Times New Roman" panose="02020603050405020304" pitchFamily="18" charset="0"/>
                        </a:rPr>
                        <a:t>Possibly Off-Label</a:t>
                      </a:r>
                      <a:endParaRPr lang="en-US" sz="3600" kern="1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T="0" marB="0">
                    <a:solidFill>
                      <a:srgbClr val="072D74">
                        <a:alpha val="85000"/>
                      </a:srgbClr>
                    </a:solidFill>
                  </a:tcPr>
                </a:tc>
                <a:tc>
                  <a:txBody>
                    <a:bodyPr/>
                    <a:lstStyle/>
                    <a:p>
                      <a:pPr marL="0" marR="0">
                        <a:lnSpc>
                          <a:spcPct val="107000"/>
                        </a:lnSpc>
                        <a:spcBef>
                          <a:spcPts val="0"/>
                        </a:spcBef>
                        <a:spcAft>
                          <a:spcPts val="0"/>
                        </a:spcAft>
                      </a:pPr>
                      <a:r>
                        <a:rPr lang="en-US" sz="3600" kern="100" dirty="0">
                          <a:effectLst/>
                          <a:latin typeface="Times New Roman" panose="02020603050405020304" pitchFamily="18" charset="0"/>
                          <a:ea typeface="Calibri" panose="020F0502020204030204" pitchFamily="34" charset="0"/>
                          <a:cs typeface="Times New Roman" panose="02020603050405020304" pitchFamily="18" charset="0"/>
                        </a:rPr>
                        <a:t>P-Value</a:t>
                      </a:r>
                    </a:p>
                  </a:txBody>
                  <a:tcPr marT="0" marB="0">
                    <a:solidFill>
                      <a:srgbClr val="072D74">
                        <a:alpha val="85000"/>
                      </a:srgbClr>
                    </a:solidFill>
                  </a:tcPr>
                </a:tc>
                <a:extLst>
                  <a:ext uri="{0D108BD9-81ED-4DB2-BD59-A6C34878D82A}">
                    <a16:rowId xmlns:a16="http://schemas.microsoft.com/office/drawing/2014/main" val="3696126746"/>
                  </a:ext>
                </a:extLst>
              </a:tr>
              <a:tr h="587603">
                <a:tc>
                  <a:txBody>
                    <a:bodyPr/>
                    <a:lstStyle/>
                    <a:p>
                      <a:pPr marL="0" marR="0">
                        <a:lnSpc>
                          <a:spcPct val="107000"/>
                        </a:lnSpc>
                        <a:spcBef>
                          <a:spcPts val="0"/>
                        </a:spcBef>
                        <a:spcAft>
                          <a:spcPts val="0"/>
                        </a:spcAft>
                      </a:pPr>
                      <a:r>
                        <a:rPr lang="en-US" sz="3600" kern="100" dirty="0">
                          <a:effectLst/>
                          <a:latin typeface="Times New Roman" panose="02020603050405020304" pitchFamily="18" charset="0"/>
                          <a:cs typeface="Times New Roman" panose="02020603050405020304" pitchFamily="18" charset="0"/>
                        </a:rPr>
                        <a:t>N</a:t>
                      </a:r>
                      <a:endParaRPr lang="en-US" sz="3600" kern="1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T="0" marB="0">
                    <a:solidFill>
                      <a:srgbClr val="072D74">
                        <a:alpha val="85000"/>
                      </a:srgbClr>
                    </a:solidFill>
                  </a:tcPr>
                </a:tc>
                <a:tc>
                  <a:txBody>
                    <a:bodyPr/>
                    <a:lstStyle/>
                    <a:p>
                      <a:pPr marL="0" marR="0" algn="ctr">
                        <a:lnSpc>
                          <a:spcPct val="107000"/>
                        </a:lnSpc>
                        <a:spcBef>
                          <a:spcPts val="0"/>
                        </a:spcBef>
                        <a:spcAft>
                          <a:spcPts val="0"/>
                        </a:spcAft>
                      </a:pPr>
                      <a:r>
                        <a:rPr lang="en-US" sz="3600" kern="100" dirty="0">
                          <a:solidFill>
                            <a:srgbClr val="072D74"/>
                          </a:solidFill>
                          <a:effectLst/>
                          <a:latin typeface="Times New Roman" panose="02020603050405020304" pitchFamily="18" charset="0"/>
                          <a:ea typeface="Calibri" panose="020F0502020204030204" pitchFamily="34" charset="0"/>
                          <a:cs typeface="Times New Roman" panose="02020603050405020304" pitchFamily="18" charset="0"/>
                        </a:rPr>
                        <a:t>168,351 (89.8%)</a:t>
                      </a:r>
                    </a:p>
                  </a:txBody>
                  <a:tcPr marT="0" marB="0"/>
                </a:tc>
                <a:tc>
                  <a:txBody>
                    <a:bodyPr/>
                    <a:lstStyle/>
                    <a:p>
                      <a:pPr marL="0" marR="0" algn="ctr">
                        <a:lnSpc>
                          <a:spcPct val="107000"/>
                        </a:lnSpc>
                        <a:spcBef>
                          <a:spcPts val="0"/>
                        </a:spcBef>
                        <a:spcAft>
                          <a:spcPts val="0"/>
                        </a:spcAft>
                      </a:pPr>
                      <a:r>
                        <a:rPr lang="en-US" sz="3600" kern="100" dirty="0">
                          <a:solidFill>
                            <a:srgbClr val="072D74"/>
                          </a:solidFill>
                          <a:effectLst/>
                          <a:latin typeface="Times New Roman" panose="02020603050405020304" pitchFamily="18" charset="0"/>
                          <a:ea typeface="Calibri" panose="020F0502020204030204" pitchFamily="34" charset="0"/>
                          <a:cs typeface="Times New Roman" panose="02020603050405020304" pitchFamily="18" charset="0"/>
                        </a:rPr>
                        <a:t>19,193 (10.2%)</a:t>
                      </a:r>
                    </a:p>
                  </a:txBody>
                  <a:tcPr marT="0" marB="0"/>
                </a:tc>
                <a:tc>
                  <a:txBody>
                    <a:bodyPr/>
                    <a:lstStyle/>
                    <a:p>
                      <a:pPr marL="0" marR="0">
                        <a:lnSpc>
                          <a:spcPct val="107000"/>
                        </a:lnSpc>
                        <a:spcBef>
                          <a:spcPts val="0"/>
                        </a:spcBef>
                        <a:spcAft>
                          <a:spcPts val="0"/>
                        </a:spcAft>
                      </a:pPr>
                      <a:endParaRPr lang="en-US" sz="3600" kern="100" dirty="0">
                        <a:solidFill>
                          <a:srgbClr val="072D74"/>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T="0" marB="0"/>
                </a:tc>
                <a:extLst>
                  <a:ext uri="{0D108BD9-81ED-4DB2-BD59-A6C34878D82A}">
                    <a16:rowId xmlns:a16="http://schemas.microsoft.com/office/drawing/2014/main" val="1072207303"/>
                  </a:ext>
                </a:extLst>
              </a:tr>
              <a:tr h="587603">
                <a:tc>
                  <a:txBody>
                    <a:bodyPr/>
                    <a:lstStyle/>
                    <a:p>
                      <a:pPr marL="0" marR="0" lvl="0" indent="0" algn="l" defTabSz="2925878" rtl="0" eaLnBrk="1" fontAlgn="auto" latinLnBrk="0" hangingPunct="1">
                        <a:lnSpc>
                          <a:spcPct val="107000"/>
                        </a:lnSpc>
                        <a:spcBef>
                          <a:spcPts val="0"/>
                        </a:spcBef>
                        <a:spcAft>
                          <a:spcPts val="0"/>
                        </a:spcAft>
                        <a:buClrTx/>
                        <a:buSzTx/>
                        <a:buFontTx/>
                        <a:buNone/>
                        <a:tabLst/>
                        <a:defRPr/>
                      </a:pPr>
                      <a:r>
                        <a:rPr lang="en-US" sz="3600" kern="100" dirty="0">
                          <a:effectLst/>
                          <a:latin typeface="Times New Roman" panose="02020603050405020304" pitchFamily="18" charset="0"/>
                          <a:cs typeface="Times New Roman" panose="02020603050405020304" pitchFamily="18" charset="0"/>
                        </a:rPr>
                        <a:t>Total fills (mean)</a:t>
                      </a:r>
                    </a:p>
                  </a:txBody>
                  <a:tcPr marT="0" marB="0">
                    <a:solidFill>
                      <a:srgbClr val="072D74">
                        <a:alpha val="85000"/>
                      </a:srgbClr>
                    </a:solidFill>
                  </a:tcPr>
                </a:tc>
                <a:tc>
                  <a:txBody>
                    <a:bodyPr/>
                    <a:lstStyle/>
                    <a:p>
                      <a:pPr marL="0" marR="0" algn="ctr">
                        <a:lnSpc>
                          <a:spcPct val="107000"/>
                        </a:lnSpc>
                        <a:spcBef>
                          <a:spcPts val="0"/>
                        </a:spcBef>
                        <a:spcAft>
                          <a:spcPts val="0"/>
                        </a:spcAft>
                      </a:pPr>
                      <a:r>
                        <a:rPr lang="en-US" sz="3600" kern="100" dirty="0">
                          <a:solidFill>
                            <a:srgbClr val="072D74"/>
                          </a:solidFill>
                          <a:effectLst/>
                          <a:latin typeface="Times New Roman" panose="02020603050405020304" pitchFamily="18" charset="0"/>
                          <a:ea typeface="Calibri" panose="020F0502020204030204" pitchFamily="34" charset="0"/>
                          <a:cs typeface="Times New Roman" panose="02020603050405020304" pitchFamily="18" charset="0"/>
                        </a:rPr>
                        <a:t>4.4</a:t>
                      </a:r>
                    </a:p>
                  </a:txBody>
                  <a:tcPr marT="0" marB="0"/>
                </a:tc>
                <a:tc>
                  <a:txBody>
                    <a:bodyPr/>
                    <a:lstStyle/>
                    <a:p>
                      <a:pPr marL="0" marR="0" algn="ctr">
                        <a:lnSpc>
                          <a:spcPct val="107000"/>
                        </a:lnSpc>
                        <a:spcBef>
                          <a:spcPts val="0"/>
                        </a:spcBef>
                        <a:spcAft>
                          <a:spcPts val="0"/>
                        </a:spcAft>
                      </a:pPr>
                      <a:r>
                        <a:rPr lang="en-US" sz="3600" kern="100" dirty="0">
                          <a:solidFill>
                            <a:srgbClr val="072D74"/>
                          </a:solidFill>
                          <a:effectLst/>
                          <a:latin typeface="Times New Roman" panose="02020603050405020304" pitchFamily="18" charset="0"/>
                          <a:ea typeface="Calibri" panose="020F0502020204030204" pitchFamily="34" charset="0"/>
                          <a:cs typeface="Times New Roman" panose="02020603050405020304" pitchFamily="18" charset="0"/>
                        </a:rPr>
                        <a:t>4.1</a:t>
                      </a:r>
                    </a:p>
                  </a:txBody>
                  <a:tcPr marT="0" marB="0"/>
                </a:tc>
                <a:tc>
                  <a:txBody>
                    <a:bodyPr/>
                    <a:lstStyle/>
                    <a:p>
                      <a:pPr marL="0" marR="0" algn="just">
                        <a:lnSpc>
                          <a:spcPct val="107000"/>
                        </a:lnSpc>
                        <a:spcBef>
                          <a:spcPts val="0"/>
                        </a:spcBef>
                        <a:spcAft>
                          <a:spcPts val="0"/>
                        </a:spcAft>
                      </a:pPr>
                      <a:r>
                        <a:rPr lang="en-US" sz="3600" kern="100" dirty="0">
                          <a:solidFill>
                            <a:srgbClr val="072D74"/>
                          </a:solidFill>
                          <a:effectLst/>
                          <a:latin typeface="Times New Roman" panose="02020603050405020304" pitchFamily="18" charset="0"/>
                          <a:ea typeface="Calibri" panose="020F0502020204030204" pitchFamily="34" charset="0"/>
                          <a:cs typeface="Times New Roman" panose="02020603050405020304" pitchFamily="18" charset="0"/>
                        </a:rPr>
                        <a:t>&lt;0.001</a:t>
                      </a:r>
                    </a:p>
                  </a:txBody>
                  <a:tcPr marT="0" marB="0" anchor="ctr"/>
                </a:tc>
                <a:extLst>
                  <a:ext uri="{0D108BD9-81ED-4DB2-BD59-A6C34878D82A}">
                    <a16:rowId xmlns:a16="http://schemas.microsoft.com/office/drawing/2014/main" val="3277636096"/>
                  </a:ext>
                </a:extLst>
              </a:tr>
              <a:tr h="1217736">
                <a:tc>
                  <a:txBody>
                    <a:bodyPr/>
                    <a:lstStyle/>
                    <a:p>
                      <a:pPr marL="0" marR="0">
                        <a:lnSpc>
                          <a:spcPct val="107000"/>
                        </a:lnSpc>
                        <a:spcBef>
                          <a:spcPts val="0"/>
                        </a:spcBef>
                        <a:spcAft>
                          <a:spcPts val="0"/>
                        </a:spcAft>
                      </a:pPr>
                      <a:r>
                        <a:rPr lang="en-US" sz="3600" kern="100" dirty="0">
                          <a:effectLst/>
                          <a:latin typeface="Times New Roman" panose="02020603050405020304" pitchFamily="18" charset="0"/>
                          <a:cs typeface="Times New Roman" panose="02020603050405020304" pitchFamily="18" charset="0"/>
                        </a:rPr>
                        <a:t>Total Days Filled (of 180) (mean)</a:t>
                      </a:r>
                    </a:p>
                  </a:txBody>
                  <a:tcPr marT="0" marB="0">
                    <a:solidFill>
                      <a:srgbClr val="072D74">
                        <a:alpha val="85000"/>
                      </a:srgbClr>
                    </a:solidFill>
                  </a:tcPr>
                </a:tc>
                <a:tc>
                  <a:txBody>
                    <a:bodyPr/>
                    <a:lstStyle/>
                    <a:p>
                      <a:pPr marL="0" marR="0" algn="ctr">
                        <a:lnSpc>
                          <a:spcPct val="107000"/>
                        </a:lnSpc>
                        <a:spcBef>
                          <a:spcPts val="0"/>
                        </a:spcBef>
                        <a:spcAft>
                          <a:spcPts val="0"/>
                        </a:spcAft>
                      </a:pPr>
                      <a:r>
                        <a:rPr lang="en-US" sz="3600" kern="100" dirty="0">
                          <a:solidFill>
                            <a:srgbClr val="072D74"/>
                          </a:solidFill>
                          <a:effectLst/>
                          <a:latin typeface="Times New Roman" panose="02020603050405020304" pitchFamily="18" charset="0"/>
                          <a:ea typeface="Calibri" panose="020F0502020204030204" pitchFamily="34" charset="0"/>
                          <a:cs typeface="Times New Roman" panose="02020603050405020304" pitchFamily="18" charset="0"/>
                        </a:rPr>
                        <a:t>165</a:t>
                      </a:r>
                    </a:p>
                  </a:txBody>
                  <a:tcPr marT="0" marB="0"/>
                </a:tc>
                <a:tc>
                  <a:txBody>
                    <a:bodyPr/>
                    <a:lstStyle/>
                    <a:p>
                      <a:pPr marL="0" marR="0" algn="ctr">
                        <a:lnSpc>
                          <a:spcPct val="107000"/>
                        </a:lnSpc>
                        <a:spcBef>
                          <a:spcPts val="0"/>
                        </a:spcBef>
                        <a:spcAft>
                          <a:spcPts val="0"/>
                        </a:spcAft>
                      </a:pPr>
                      <a:r>
                        <a:rPr lang="en-US" sz="3600" kern="100" dirty="0">
                          <a:solidFill>
                            <a:srgbClr val="072D74"/>
                          </a:solidFill>
                          <a:effectLst/>
                          <a:latin typeface="Times New Roman" panose="02020603050405020304" pitchFamily="18" charset="0"/>
                          <a:ea typeface="Calibri" panose="020F0502020204030204" pitchFamily="34" charset="0"/>
                          <a:cs typeface="Times New Roman" panose="02020603050405020304" pitchFamily="18" charset="0"/>
                        </a:rPr>
                        <a:t>149</a:t>
                      </a:r>
                    </a:p>
                  </a:txBody>
                  <a:tcPr marT="0" marB="0"/>
                </a:tc>
                <a:tc>
                  <a:txBody>
                    <a:bodyPr/>
                    <a:lstStyle/>
                    <a:p>
                      <a:pPr marL="0" marR="0" lvl="0" indent="0" algn="just" defTabSz="3901470" rtl="0" eaLnBrk="1" fontAlgn="auto" latinLnBrk="0" hangingPunct="1">
                        <a:lnSpc>
                          <a:spcPct val="107000"/>
                        </a:lnSpc>
                        <a:spcBef>
                          <a:spcPts val="0"/>
                        </a:spcBef>
                        <a:spcAft>
                          <a:spcPts val="0"/>
                        </a:spcAft>
                        <a:buClrTx/>
                        <a:buSzTx/>
                        <a:buFontTx/>
                        <a:buNone/>
                        <a:tabLst/>
                        <a:defRPr/>
                      </a:pPr>
                      <a:r>
                        <a:rPr kumimoji="0" lang="en-US" sz="3600" b="0" i="0" u="none" strike="noStrike" kern="100" cap="none" spc="0" normalizeH="0" baseline="0" noProof="0">
                          <a:ln>
                            <a:noFill/>
                          </a:ln>
                          <a:solidFill>
                            <a:srgbClr val="072D74"/>
                          </a:solidFill>
                          <a:effectLst/>
                          <a:uLnTx/>
                          <a:uFillTx/>
                          <a:latin typeface="Times New Roman" panose="02020603050405020304" pitchFamily="18" charset="0"/>
                          <a:ea typeface="Calibri" panose="020F0502020204030204" pitchFamily="34" charset="0"/>
                          <a:cs typeface="Times New Roman" panose="02020603050405020304" pitchFamily="18" charset="0"/>
                        </a:rPr>
                        <a:t>&lt;0.001</a:t>
                      </a:r>
                      <a:endParaRPr kumimoji="0" lang="en-US" sz="3600" b="0" i="0" u="none" strike="noStrike" kern="100" cap="none" spc="0" normalizeH="0" baseline="0" noProof="0" dirty="0">
                        <a:ln>
                          <a:noFill/>
                        </a:ln>
                        <a:solidFill>
                          <a:srgbClr val="072D74"/>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a:txBody>
                  <a:tcPr marT="0" marB="0" anchor="ctr"/>
                </a:tc>
                <a:extLst>
                  <a:ext uri="{0D108BD9-81ED-4DB2-BD59-A6C34878D82A}">
                    <a16:rowId xmlns:a16="http://schemas.microsoft.com/office/drawing/2014/main" val="4118094175"/>
                  </a:ext>
                </a:extLst>
              </a:tr>
              <a:tr h="587603">
                <a:tc>
                  <a:txBody>
                    <a:bodyPr/>
                    <a:lstStyle/>
                    <a:p>
                      <a:pPr marL="0" marR="0">
                        <a:lnSpc>
                          <a:spcPct val="107000"/>
                        </a:lnSpc>
                        <a:spcBef>
                          <a:spcPts val="0"/>
                        </a:spcBef>
                        <a:spcAft>
                          <a:spcPts val="0"/>
                        </a:spcAft>
                      </a:pPr>
                      <a:r>
                        <a:rPr lang="en-US" sz="3600" kern="100" dirty="0">
                          <a:effectLst/>
                          <a:latin typeface="Times New Roman" panose="02020603050405020304" pitchFamily="18" charset="0"/>
                          <a:cs typeface="Times New Roman" panose="02020603050405020304" pitchFamily="18" charset="0"/>
                        </a:rPr>
                        <a:t>Payer Cost (median)</a:t>
                      </a:r>
                    </a:p>
                  </a:txBody>
                  <a:tcPr marT="0" marB="0">
                    <a:solidFill>
                      <a:srgbClr val="072D74">
                        <a:alpha val="85000"/>
                      </a:srgbClr>
                    </a:solidFill>
                  </a:tcPr>
                </a:tc>
                <a:tc>
                  <a:txBody>
                    <a:bodyPr/>
                    <a:lstStyle/>
                    <a:p>
                      <a:pPr marL="0" marR="0" algn="ctr">
                        <a:lnSpc>
                          <a:spcPct val="107000"/>
                        </a:lnSpc>
                        <a:spcBef>
                          <a:spcPts val="0"/>
                        </a:spcBef>
                        <a:spcAft>
                          <a:spcPts val="0"/>
                        </a:spcAft>
                      </a:pPr>
                      <a:r>
                        <a:rPr lang="en-US" sz="3600" kern="100" dirty="0">
                          <a:solidFill>
                            <a:srgbClr val="072D74"/>
                          </a:solidFill>
                          <a:effectLst/>
                          <a:latin typeface="Times New Roman" panose="02020603050405020304" pitchFamily="18" charset="0"/>
                          <a:ea typeface="Calibri" panose="020F0502020204030204" pitchFamily="34" charset="0"/>
                          <a:cs typeface="Times New Roman" panose="02020603050405020304" pitchFamily="18" charset="0"/>
                        </a:rPr>
                        <a:t>$4,569</a:t>
                      </a:r>
                    </a:p>
                  </a:txBody>
                  <a:tcPr marT="0" marB="0"/>
                </a:tc>
                <a:tc>
                  <a:txBody>
                    <a:bodyPr/>
                    <a:lstStyle/>
                    <a:p>
                      <a:pPr marL="0" marR="0" algn="ctr">
                        <a:lnSpc>
                          <a:spcPct val="107000"/>
                        </a:lnSpc>
                        <a:spcBef>
                          <a:spcPts val="0"/>
                        </a:spcBef>
                        <a:spcAft>
                          <a:spcPts val="0"/>
                        </a:spcAft>
                      </a:pPr>
                      <a:r>
                        <a:rPr lang="en-US" sz="3600" kern="100" dirty="0">
                          <a:solidFill>
                            <a:srgbClr val="072D74"/>
                          </a:solidFill>
                          <a:effectLst/>
                          <a:latin typeface="Times New Roman" panose="02020603050405020304" pitchFamily="18" charset="0"/>
                          <a:ea typeface="Calibri" panose="020F0502020204030204" pitchFamily="34" charset="0"/>
                          <a:cs typeface="Times New Roman" panose="02020603050405020304" pitchFamily="18" charset="0"/>
                        </a:rPr>
                        <a:t>$4,133</a:t>
                      </a:r>
                    </a:p>
                  </a:txBody>
                  <a:tcPr marT="0" marB="0"/>
                </a:tc>
                <a:tc>
                  <a:txBody>
                    <a:bodyPr/>
                    <a:lstStyle/>
                    <a:p>
                      <a:pPr marL="0" marR="0" lvl="0" indent="0" algn="just" defTabSz="3901470" rtl="0" eaLnBrk="1" fontAlgn="auto" latinLnBrk="0" hangingPunct="1">
                        <a:lnSpc>
                          <a:spcPct val="107000"/>
                        </a:lnSpc>
                        <a:spcBef>
                          <a:spcPts val="0"/>
                        </a:spcBef>
                        <a:spcAft>
                          <a:spcPts val="0"/>
                        </a:spcAft>
                        <a:buClrTx/>
                        <a:buSzTx/>
                        <a:buFontTx/>
                        <a:buNone/>
                        <a:tabLst/>
                        <a:defRPr/>
                      </a:pPr>
                      <a:r>
                        <a:rPr kumimoji="0" lang="en-US" sz="3600" b="0" i="0" u="none" strike="noStrike" kern="100" cap="none" spc="0" normalizeH="0" baseline="0" noProof="0">
                          <a:ln>
                            <a:noFill/>
                          </a:ln>
                          <a:solidFill>
                            <a:srgbClr val="072D74"/>
                          </a:solidFill>
                          <a:effectLst/>
                          <a:uLnTx/>
                          <a:uFillTx/>
                          <a:latin typeface="Times New Roman" panose="02020603050405020304" pitchFamily="18" charset="0"/>
                          <a:ea typeface="Calibri" panose="020F0502020204030204" pitchFamily="34" charset="0"/>
                          <a:cs typeface="Times New Roman" panose="02020603050405020304" pitchFamily="18" charset="0"/>
                        </a:rPr>
                        <a:t>&lt;0.001</a:t>
                      </a:r>
                      <a:endParaRPr kumimoji="0" lang="en-US" sz="3600" b="0" i="0" u="none" strike="noStrike" kern="100" cap="none" spc="0" normalizeH="0" baseline="0" noProof="0" dirty="0">
                        <a:ln>
                          <a:noFill/>
                        </a:ln>
                        <a:solidFill>
                          <a:srgbClr val="072D74"/>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a:txBody>
                  <a:tcPr marT="0" marB="0"/>
                </a:tc>
                <a:extLst>
                  <a:ext uri="{0D108BD9-81ED-4DB2-BD59-A6C34878D82A}">
                    <a16:rowId xmlns:a16="http://schemas.microsoft.com/office/drawing/2014/main" val="2734697950"/>
                  </a:ext>
                </a:extLst>
              </a:tr>
              <a:tr h="587603">
                <a:tc>
                  <a:txBody>
                    <a:bodyPr/>
                    <a:lstStyle/>
                    <a:p>
                      <a:pPr marL="0" marR="0">
                        <a:lnSpc>
                          <a:spcPct val="107000"/>
                        </a:lnSpc>
                        <a:spcBef>
                          <a:spcPts val="0"/>
                        </a:spcBef>
                        <a:spcAft>
                          <a:spcPts val="0"/>
                        </a:spcAft>
                      </a:pPr>
                      <a:r>
                        <a:rPr lang="en-US" sz="3600" kern="100" dirty="0">
                          <a:effectLst/>
                          <a:latin typeface="Times New Roman" panose="02020603050405020304" pitchFamily="18" charset="0"/>
                          <a:ea typeface="Calibri" panose="020F0502020204030204" pitchFamily="34" charset="0"/>
                          <a:cs typeface="Times New Roman" panose="02020603050405020304" pitchFamily="18" charset="0"/>
                        </a:rPr>
                        <a:t>OOP Cost (median)</a:t>
                      </a:r>
                    </a:p>
                  </a:txBody>
                  <a:tcPr marT="0" marB="0">
                    <a:solidFill>
                      <a:srgbClr val="072D74">
                        <a:alpha val="85000"/>
                      </a:srgbClr>
                    </a:solidFill>
                  </a:tcPr>
                </a:tc>
                <a:tc>
                  <a:txBody>
                    <a:bodyPr/>
                    <a:lstStyle/>
                    <a:p>
                      <a:pPr marL="0" marR="0" algn="ctr">
                        <a:lnSpc>
                          <a:spcPct val="107000"/>
                        </a:lnSpc>
                        <a:spcBef>
                          <a:spcPts val="0"/>
                        </a:spcBef>
                        <a:spcAft>
                          <a:spcPts val="0"/>
                        </a:spcAft>
                      </a:pPr>
                      <a:r>
                        <a:rPr lang="en-US" sz="3600" kern="100" dirty="0">
                          <a:solidFill>
                            <a:srgbClr val="072D74"/>
                          </a:solidFill>
                          <a:effectLst/>
                          <a:latin typeface="Times New Roman" panose="02020603050405020304" pitchFamily="18" charset="0"/>
                          <a:ea typeface="Calibri" panose="020F0502020204030204" pitchFamily="34" charset="0"/>
                          <a:cs typeface="Times New Roman" panose="02020603050405020304" pitchFamily="18" charset="0"/>
                        </a:rPr>
                        <a:t>$135</a:t>
                      </a:r>
                    </a:p>
                  </a:txBody>
                  <a:tcPr marT="0" marB="0"/>
                </a:tc>
                <a:tc>
                  <a:txBody>
                    <a:bodyPr/>
                    <a:lstStyle/>
                    <a:p>
                      <a:pPr marL="0" marR="0" algn="ctr">
                        <a:lnSpc>
                          <a:spcPct val="107000"/>
                        </a:lnSpc>
                        <a:spcBef>
                          <a:spcPts val="0"/>
                        </a:spcBef>
                        <a:spcAft>
                          <a:spcPts val="0"/>
                        </a:spcAft>
                      </a:pPr>
                      <a:r>
                        <a:rPr lang="en-US" sz="3600" kern="100" dirty="0">
                          <a:solidFill>
                            <a:srgbClr val="072D74"/>
                          </a:solidFill>
                          <a:effectLst/>
                          <a:latin typeface="Times New Roman" panose="02020603050405020304" pitchFamily="18" charset="0"/>
                          <a:ea typeface="Calibri" panose="020F0502020204030204" pitchFamily="34" charset="0"/>
                          <a:cs typeface="Times New Roman" panose="02020603050405020304" pitchFamily="18" charset="0"/>
                        </a:rPr>
                        <a:t>$145 </a:t>
                      </a:r>
                    </a:p>
                  </a:txBody>
                  <a:tcPr marT="0" marB="0"/>
                </a:tc>
                <a:tc>
                  <a:txBody>
                    <a:bodyPr/>
                    <a:lstStyle/>
                    <a:p>
                      <a:pPr marL="0" marR="0" lvl="0" indent="0" algn="just" defTabSz="3901470" rtl="0" eaLnBrk="1" fontAlgn="auto" latinLnBrk="0" hangingPunct="1">
                        <a:lnSpc>
                          <a:spcPct val="107000"/>
                        </a:lnSpc>
                        <a:spcBef>
                          <a:spcPts val="0"/>
                        </a:spcBef>
                        <a:spcAft>
                          <a:spcPts val="0"/>
                        </a:spcAft>
                        <a:buClrTx/>
                        <a:buSzTx/>
                        <a:buFontTx/>
                        <a:buNone/>
                        <a:tabLst/>
                        <a:defRPr/>
                      </a:pPr>
                      <a:r>
                        <a:rPr kumimoji="0" lang="en-US" sz="3600" b="0" i="0" u="none" strike="noStrike" kern="100" cap="none" spc="0" normalizeH="0" baseline="0" noProof="0" dirty="0">
                          <a:ln>
                            <a:noFill/>
                          </a:ln>
                          <a:solidFill>
                            <a:srgbClr val="072D74"/>
                          </a:solidFill>
                          <a:effectLst/>
                          <a:uLnTx/>
                          <a:uFillTx/>
                          <a:latin typeface="Times New Roman" panose="02020603050405020304" pitchFamily="18" charset="0"/>
                          <a:ea typeface="Calibri" panose="020F0502020204030204" pitchFamily="34" charset="0"/>
                          <a:cs typeface="Times New Roman" panose="02020603050405020304" pitchFamily="18" charset="0"/>
                        </a:rPr>
                        <a:t>&lt;0.001</a:t>
                      </a:r>
                    </a:p>
                  </a:txBody>
                  <a:tcPr marT="0" marB="0"/>
                </a:tc>
                <a:extLst>
                  <a:ext uri="{0D108BD9-81ED-4DB2-BD59-A6C34878D82A}">
                    <a16:rowId xmlns:a16="http://schemas.microsoft.com/office/drawing/2014/main" val="3388042065"/>
                  </a:ext>
                </a:extLst>
              </a:tr>
            </a:tbl>
          </a:graphicData>
        </a:graphic>
      </p:graphicFrame>
      <p:graphicFrame>
        <p:nvGraphicFramePr>
          <p:cNvPr id="15" name="Table 14">
            <a:extLst>
              <a:ext uri="{FF2B5EF4-FFF2-40B4-BE49-F238E27FC236}">
                <a16:creationId xmlns:a16="http://schemas.microsoft.com/office/drawing/2014/main" id="{F4C39CD9-FDB1-D565-91A0-C7C77B8B3905}"/>
              </a:ext>
            </a:extLst>
          </p:cNvPr>
          <p:cNvGraphicFramePr>
            <a:graphicFrameLocks noGrp="1"/>
          </p:cNvGraphicFramePr>
          <p:nvPr>
            <p:extLst>
              <p:ext uri="{D42A27DB-BD31-4B8C-83A1-F6EECF244321}">
                <p14:modId xmlns:p14="http://schemas.microsoft.com/office/powerpoint/2010/main" val="526782710"/>
              </p:ext>
            </p:extLst>
          </p:nvPr>
        </p:nvGraphicFramePr>
        <p:xfrm>
          <a:off x="28067267" y="4672677"/>
          <a:ext cx="15133052" cy="14803252"/>
        </p:xfrm>
        <a:graphic>
          <a:graphicData uri="http://schemas.openxmlformats.org/drawingml/2006/table">
            <a:tbl>
              <a:tblPr firstRow="1" firstCol="1" bandRow="1">
                <a:tableStyleId>{5C22544A-7EE6-4342-B048-85BDC9FD1C3A}</a:tableStyleId>
              </a:tblPr>
              <a:tblGrid>
                <a:gridCol w="4597133">
                  <a:extLst>
                    <a:ext uri="{9D8B030D-6E8A-4147-A177-3AD203B41FA5}">
                      <a16:colId xmlns:a16="http://schemas.microsoft.com/office/drawing/2014/main" val="4125257598"/>
                    </a:ext>
                  </a:extLst>
                </a:gridCol>
                <a:gridCol w="4495800">
                  <a:extLst>
                    <a:ext uri="{9D8B030D-6E8A-4147-A177-3AD203B41FA5}">
                      <a16:colId xmlns:a16="http://schemas.microsoft.com/office/drawing/2014/main" val="1156232409"/>
                    </a:ext>
                  </a:extLst>
                </a:gridCol>
                <a:gridCol w="4378127">
                  <a:extLst>
                    <a:ext uri="{9D8B030D-6E8A-4147-A177-3AD203B41FA5}">
                      <a16:colId xmlns:a16="http://schemas.microsoft.com/office/drawing/2014/main" val="1142012072"/>
                    </a:ext>
                  </a:extLst>
                </a:gridCol>
                <a:gridCol w="1661992">
                  <a:extLst>
                    <a:ext uri="{9D8B030D-6E8A-4147-A177-3AD203B41FA5}">
                      <a16:colId xmlns:a16="http://schemas.microsoft.com/office/drawing/2014/main" val="289544325"/>
                    </a:ext>
                  </a:extLst>
                </a:gridCol>
              </a:tblGrid>
              <a:tr h="542143">
                <a:tc>
                  <a:txBody>
                    <a:bodyPr/>
                    <a:lstStyle/>
                    <a:p>
                      <a:pPr marL="0" marR="0">
                        <a:lnSpc>
                          <a:spcPct val="107000"/>
                        </a:lnSpc>
                        <a:spcBef>
                          <a:spcPts val="0"/>
                        </a:spcBef>
                        <a:spcAft>
                          <a:spcPts val="0"/>
                        </a:spcAft>
                      </a:pPr>
                      <a:r>
                        <a:rPr lang="en-US" sz="3700" kern="100" dirty="0">
                          <a:effectLst/>
                          <a:latin typeface="Times New Roman" panose="02020603050405020304" pitchFamily="18" charset="0"/>
                          <a:cs typeface="Times New Roman" panose="02020603050405020304" pitchFamily="18" charset="0"/>
                        </a:rPr>
                        <a:t> </a:t>
                      </a:r>
                      <a:endParaRPr lang="en-US" sz="3700" kern="1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T="0" marB="0">
                    <a:solidFill>
                      <a:srgbClr val="072D74">
                        <a:alpha val="85000"/>
                      </a:srgbClr>
                    </a:solidFill>
                  </a:tcPr>
                </a:tc>
                <a:tc>
                  <a:txBody>
                    <a:bodyPr/>
                    <a:lstStyle/>
                    <a:p>
                      <a:pPr marL="0" marR="0">
                        <a:lnSpc>
                          <a:spcPct val="107000"/>
                        </a:lnSpc>
                        <a:spcBef>
                          <a:spcPts val="0"/>
                        </a:spcBef>
                        <a:spcAft>
                          <a:spcPts val="0"/>
                        </a:spcAft>
                      </a:pPr>
                      <a:r>
                        <a:rPr lang="en-US" sz="3700" kern="100" dirty="0">
                          <a:effectLst/>
                          <a:latin typeface="Times New Roman" panose="02020603050405020304" pitchFamily="18" charset="0"/>
                          <a:cs typeface="Times New Roman" panose="02020603050405020304" pitchFamily="18" charset="0"/>
                        </a:rPr>
                        <a:t>Evidence of Diabetes</a:t>
                      </a:r>
                      <a:endParaRPr lang="en-US" sz="3700" kern="1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T="0" marB="0">
                    <a:solidFill>
                      <a:srgbClr val="072D74">
                        <a:alpha val="85000"/>
                      </a:srgbClr>
                    </a:solidFill>
                  </a:tcPr>
                </a:tc>
                <a:tc>
                  <a:txBody>
                    <a:bodyPr/>
                    <a:lstStyle/>
                    <a:p>
                      <a:pPr marL="0" marR="0">
                        <a:lnSpc>
                          <a:spcPct val="107000"/>
                        </a:lnSpc>
                        <a:spcBef>
                          <a:spcPts val="0"/>
                        </a:spcBef>
                        <a:spcAft>
                          <a:spcPts val="0"/>
                        </a:spcAft>
                      </a:pPr>
                      <a:r>
                        <a:rPr lang="en-US" sz="3700" kern="100" dirty="0">
                          <a:effectLst/>
                          <a:latin typeface="Times New Roman" panose="02020603050405020304" pitchFamily="18" charset="0"/>
                          <a:cs typeface="Times New Roman" panose="02020603050405020304" pitchFamily="18" charset="0"/>
                        </a:rPr>
                        <a:t>Possibly Off-Label</a:t>
                      </a:r>
                      <a:endParaRPr lang="en-US" sz="3700" kern="1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T="0" marB="0">
                    <a:solidFill>
                      <a:srgbClr val="072D74">
                        <a:alpha val="85000"/>
                      </a:srgbClr>
                    </a:solidFill>
                  </a:tcPr>
                </a:tc>
                <a:tc>
                  <a:txBody>
                    <a:bodyPr/>
                    <a:lstStyle/>
                    <a:p>
                      <a:pPr marL="0" marR="0">
                        <a:lnSpc>
                          <a:spcPct val="107000"/>
                        </a:lnSpc>
                        <a:spcBef>
                          <a:spcPts val="0"/>
                        </a:spcBef>
                        <a:spcAft>
                          <a:spcPts val="0"/>
                        </a:spcAft>
                      </a:pPr>
                      <a:r>
                        <a:rPr lang="en-US" sz="3200" kern="100" dirty="0">
                          <a:effectLst/>
                          <a:latin typeface="Times New Roman" panose="02020603050405020304" pitchFamily="18" charset="0"/>
                          <a:ea typeface="Calibri" panose="020F0502020204030204" pitchFamily="34" charset="0"/>
                          <a:cs typeface="Times New Roman" panose="02020603050405020304" pitchFamily="18" charset="0"/>
                        </a:rPr>
                        <a:t>P-Value</a:t>
                      </a:r>
                    </a:p>
                  </a:txBody>
                  <a:tcPr marT="0" marB="0">
                    <a:solidFill>
                      <a:srgbClr val="072D74">
                        <a:alpha val="85000"/>
                      </a:srgbClr>
                    </a:solidFill>
                  </a:tcPr>
                </a:tc>
                <a:extLst>
                  <a:ext uri="{0D108BD9-81ED-4DB2-BD59-A6C34878D82A}">
                    <a16:rowId xmlns:a16="http://schemas.microsoft.com/office/drawing/2014/main" val="3696126746"/>
                  </a:ext>
                </a:extLst>
              </a:tr>
              <a:tr h="527459">
                <a:tc>
                  <a:txBody>
                    <a:bodyPr/>
                    <a:lstStyle/>
                    <a:p>
                      <a:pPr marL="0" marR="0" algn="l">
                        <a:lnSpc>
                          <a:spcPct val="107000"/>
                        </a:lnSpc>
                        <a:spcBef>
                          <a:spcPts val="0"/>
                        </a:spcBef>
                        <a:spcAft>
                          <a:spcPts val="0"/>
                        </a:spcAft>
                      </a:pPr>
                      <a:r>
                        <a:rPr lang="en-US" sz="3600" kern="100" dirty="0">
                          <a:effectLst/>
                          <a:latin typeface="Times New Roman" panose="02020603050405020304" pitchFamily="18" charset="0"/>
                          <a:cs typeface="Times New Roman" panose="02020603050405020304" pitchFamily="18" charset="0"/>
                        </a:rPr>
                        <a:t>N</a:t>
                      </a:r>
                      <a:endParaRPr lang="en-US" sz="3600" kern="1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T="0" marB="0">
                    <a:solidFill>
                      <a:srgbClr val="072D74">
                        <a:alpha val="85000"/>
                      </a:srgbClr>
                    </a:solidFill>
                  </a:tcPr>
                </a:tc>
                <a:tc>
                  <a:txBody>
                    <a:bodyPr/>
                    <a:lstStyle/>
                    <a:p>
                      <a:pPr marL="0" marR="0" algn="ctr">
                        <a:lnSpc>
                          <a:spcPct val="107000"/>
                        </a:lnSpc>
                        <a:spcBef>
                          <a:spcPts val="0"/>
                        </a:spcBef>
                        <a:spcAft>
                          <a:spcPts val="0"/>
                        </a:spcAft>
                      </a:pPr>
                      <a:r>
                        <a:rPr lang="en-US" sz="3600" kern="100" dirty="0">
                          <a:solidFill>
                            <a:srgbClr val="072D74"/>
                          </a:solidFill>
                          <a:effectLst/>
                          <a:latin typeface="Times New Roman" panose="02020603050405020304" pitchFamily="18" charset="0"/>
                          <a:ea typeface="Calibri" panose="020F0502020204030204" pitchFamily="34" charset="0"/>
                          <a:cs typeface="Times New Roman" panose="02020603050405020304" pitchFamily="18" charset="0"/>
                        </a:rPr>
                        <a:t>168,351 (89.8%)</a:t>
                      </a:r>
                    </a:p>
                  </a:txBody>
                  <a:tcPr marT="0" marB="0"/>
                </a:tc>
                <a:tc>
                  <a:txBody>
                    <a:bodyPr/>
                    <a:lstStyle/>
                    <a:p>
                      <a:pPr marL="0" marR="0" algn="ctr">
                        <a:lnSpc>
                          <a:spcPct val="107000"/>
                        </a:lnSpc>
                        <a:spcBef>
                          <a:spcPts val="0"/>
                        </a:spcBef>
                        <a:spcAft>
                          <a:spcPts val="0"/>
                        </a:spcAft>
                      </a:pPr>
                      <a:r>
                        <a:rPr lang="en-US" sz="3600" kern="100" dirty="0">
                          <a:solidFill>
                            <a:srgbClr val="072D74"/>
                          </a:solidFill>
                          <a:effectLst/>
                          <a:latin typeface="Times New Roman" panose="02020603050405020304" pitchFamily="18" charset="0"/>
                          <a:ea typeface="Calibri" panose="020F0502020204030204" pitchFamily="34" charset="0"/>
                          <a:cs typeface="Times New Roman" panose="02020603050405020304" pitchFamily="18" charset="0"/>
                        </a:rPr>
                        <a:t>19,193 (10.2%)</a:t>
                      </a:r>
                    </a:p>
                  </a:txBody>
                  <a:tcPr marT="0" marB="0"/>
                </a:tc>
                <a:tc>
                  <a:txBody>
                    <a:bodyPr/>
                    <a:lstStyle/>
                    <a:p>
                      <a:pPr marL="0" marR="0">
                        <a:lnSpc>
                          <a:spcPct val="107000"/>
                        </a:lnSpc>
                        <a:spcBef>
                          <a:spcPts val="0"/>
                        </a:spcBef>
                        <a:spcAft>
                          <a:spcPts val="0"/>
                        </a:spcAft>
                      </a:pPr>
                      <a:endParaRPr lang="en-US" sz="3600" kern="100" dirty="0">
                        <a:solidFill>
                          <a:srgbClr val="072D74"/>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T="0" marB="0"/>
                </a:tc>
                <a:extLst>
                  <a:ext uri="{0D108BD9-81ED-4DB2-BD59-A6C34878D82A}">
                    <a16:rowId xmlns:a16="http://schemas.microsoft.com/office/drawing/2014/main" val="1072207303"/>
                  </a:ext>
                </a:extLst>
              </a:tr>
              <a:tr h="1658733">
                <a:tc>
                  <a:txBody>
                    <a:bodyPr/>
                    <a:lstStyle/>
                    <a:p>
                      <a:pPr marL="0" marR="0">
                        <a:lnSpc>
                          <a:spcPct val="107000"/>
                        </a:lnSpc>
                        <a:spcBef>
                          <a:spcPts val="0"/>
                        </a:spcBef>
                        <a:spcAft>
                          <a:spcPts val="0"/>
                        </a:spcAft>
                      </a:pPr>
                      <a:r>
                        <a:rPr lang="en-US" sz="3600" kern="100" dirty="0">
                          <a:effectLst/>
                          <a:latin typeface="Times New Roman" panose="02020603050405020304" pitchFamily="18" charset="0"/>
                          <a:cs typeface="Times New Roman" panose="02020603050405020304" pitchFamily="18" charset="0"/>
                        </a:rPr>
                        <a:t>Ozempic</a:t>
                      </a:r>
                    </a:p>
                    <a:p>
                      <a:pPr marL="0" marR="0">
                        <a:lnSpc>
                          <a:spcPct val="107000"/>
                        </a:lnSpc>
                        <a:spcBef>
                          <a:spcPts val="0"/>
                        </a:spcBef>
                        <a:spcAft>
                          <a:spcPts val="0"/>
                        </a:spcAft>
                      </a:pPr>
                      <a:r>
                        <a:rPr lang="en-US" sz="3600" kern="100" dirty="0" err="1">
                          <a:effectLst/>
                          <a:latin typeface="Times New Roman" panose="02020603050405020304" pitchFamily="18" charset="0"/>
                          <a:cs typeface="Times New Roman" panose="02020603050405020304" pitchFamily="18" charset="0"/>
                        </a:rPr>
                        <a:t>Rybelsus</a:t>
                      </a:r>
                      <a:endParaRPr lang="en-US" sz="3600" kern="100" dirty="0">
                        <a:effectLst/>
                        <a:latin typeface="Times New Roman" panose="02020603050405020304" pitchFamily="18" charset="0"/>
                        <a:cs typeface="Times New Roman" panose="02020603050405020304" pitchFamily="18" charset="0"/>
                      </a:endParaRPr>
                    </a:p>
                    <a:p>
                      <a:pPr marL="0" marR="0">
                        <a:lnSpc>
                          <a:spcPct val="107000"/>
                        </a:lnSpc>
                        <a:spcBef>
                          <a:spcPts val="0"/>
                        </a:spcBef>
                        <a:spcAft>
                          <a:spcPts val="0"/>
                        </a:spcAft>
                      </a:pPr>
                      <a:r>
                        <a:rPr lang="en-US" sz="3600" kern="100" dirty="0" err="1">
                          <a:effectLst/>
                          <a:latin typeface="Times New Roman" panose="02020603050405020304" pitchFamily="18" charset="0"/>
                          <a:cs typeface="Times New Roman" panose="02020603050405020304" pitchFamily="18" charset="0"/>
                        </a:rPr>
                        <a:t>Mounjaro</a:t>
                      </a:r>
                      <a:endParaRPr lang="en-US" sz="3600" kern="100" dirty="0">
                        <a:effectLst/>
                        <a:latin typeface="Times New Roman" panose="02020603050405020304" pitchFamily="18" charset="0"/>
                        <a:cs typeface="Times New Roman" panose="02020603050405020304" pitchFamily="18" charset="0"/>
                      </a:endParaRPr>
                    </a:p>
                  </a:txBody>
                  <a:tcPr marT="0" marB="0">
                    <a:solidFill>
                      <a:srgbClr val="072D74">
                        <a:alpha val="85000"/>
                      </a:srgbClr>
                    </a:solidFill>
                  </a:tcPr>
                </a:tc>
                <a:tc>
                  <a:txBody>
                    <a:bodyPr/>
                    <a:lstStyle/>
                    <a:p>
                      <a:pPr marL="0" marR="0" algn="ctr">
                        <a:lnSpc>
                          <a:spcPct val="107000"/>
                        </a:lnSpc>
                        <a:spcBef>
                          <a:spcPts val="0"/>
                        </a:spcBef>
                        <a:spcAft>
                          <a:spcPts val="0"/>
                        </a:spcAft>
                      </a:pPr>
                      <a:r>
                        <a:rPr lang="en-US" sz="3600" kern="100" dirty="0">
                          <a:solidFill>
                            <a:srgbClr val="072D74"/>
                          </a:solidFill>
                          <a:effectLst/>
                          <a:latin typeface="Times New Roman" panose="02020603050405020304" pitchFamily="18" charset="0"/>
                          <a:ea typeface="Calibri" panose="020F0502020204030204" pitchFamily="34" charset="0"/>
                          <a:cs typeface="Times New Roman" panose="02020603050405020304" pitchFamily="18" charset="0"/>
                        </a:rPr>
                        <a:t>79.8%</a:t>
                      </a:r>
                    </a:p>
                    <a:p>
                      <a:pPr marL="0" marR="0" algn="ctr">
                        <a:lnSpc>
                          <a:spcPct val="107000"/>
                        </a:lnSpc>
                        <a:spcBef>
                          <a:spcPts val="0"/>
                        </a:spcBef>
                        <a:spcAft>
                          <a:spcPts val="0"/>
                        </a:spcAft>
                      </a:pPr>
                      <a:r>
                        <a:rPr lang="en-US" sz="3600" kern="100" dirty="0">
                          <a:solidFill>
                            <a:srgbClr val="072D74"/>
                          </a:solidFill>
                          <a:effectLst/>
                          <a:latin typeface="Times New Roman" panose="02020603050405020304" pitchFamily="18" charset="0"/>
                          <a:ea typeface="Calibri" panose="020F0502020204030204" pitchFamily="34" charset="0"/>
                          <a:cs typeface="Times New Roman" panose="02020603050405020304" pitchFamily="18" charset="0"/>
                        </a:rPr>
                        <a:t>17.9%</a:t>
                      </a:r>
                    </a:p>
                    <a:p>
                      <a:pPr marL="0" marR="0" algn="ctr">
                        <a:lnSpc>
                          <a:spcPct val="107000"/>
                        </a:lnSpc>
                        <a:spcBef>
                          <a:spcPts val="0"/>
                        </a:spcBef>
                        <a:spcAft>
                          <a:spcPts val="0"/>
                        </a:spcAft>
                      </a:pPr>
                      <a:r>
                        <a:rPr lang="en-US" sz="3600" kern="100" dirty="0">
                          <a:solidFill>
                            <a:srgbClr val="072D74"/>
                          </a:solidFill>
                          <a:effectLst/>
                          <a:latin typeface="Times New Roman" panose="02020603050405020304" pitchFamily="18" charset="0"/>
                          <a:ea typeface="Calibri" panose="020F0502020204030204" pitchFamily="34" charset="0"/>
                          <a:cs typeface="Times New Roman" panose="02020603050405020304" pitchFamily="18" charset="0"/>
                        </a:rPr>
                        <a:t>2.4%</a:t>
                      </a:r>
                    </a:p>
                  </a:txBody>
                  <a:tcPr marT="0" marB="0"/>
                </a:tc>
                <a:tc>
                  <a:txBody>
                    <a:bodyPr/>
                    <a:lstStyle/>
                    <a:p>
                      <a:pPr marL="0" marR="0" algn="ctr">
                        <a:lnSpc>
                          <a:spcPct val="107000"/>
                        </a:lnSpc>
                        <a:spcBef>
                          <a:spcPts val="0"/>
                        </a:spcBef>
                        <a:spcAft>
                          <a:spcPts val="0"/>
                        </a:spcAft>
                      </a:pPr>
                      <a:r>
                        <a:rPr lang="en-US" sz="3600" kern="100" dirty="0">
                          <a:solidFill>
                            <a:srgbClr val="072D74"/>
                          </a:solidFill>
                          <a:effectLst/>
                          <a:latin typeface="Times New Roman" panose="02020603050405020304" pitchFamily="18" charset="0"/>
                          <a:ea typeface="Calibri" panose="020F0502020204030204" pitchFamily="34" charset="0"/>
                          <a:cs typeface="Times New Roman" panose="02020603050405020304" pitchFamily="18" charset="0"/>
                        </a:rPr>
                        <a:t>79.2%</a:t>
                      </a:r>
                    </a:p>
                    <a:p>
                      <a:pPr marL="0" marR="0" algn="ctr">
                        <a:lnSpc>
                          <a:spcPct val="107000"/>
                        </a:lnSpc>
                        <a:spcBef>
                          <a:spcPts val="0"/>
                        </a:spcBef>
                        <a:spcAft>
                          <a:spcPts val="0"/>
                        </a:spcAft>
                      </a:pPr>
                      <a:r>
                        <a:rPr lang="en-US" sz="3600" kern="100" dirty="0">
                          <a:solidFill>
                            <a:srgbClr val="072D74"/>
                          </a:solidFill>
                          <a:effectLst/>
                          <a:latin typeface="Times New Roman" panose="02020603050405020304" pitchFamily="18" charset="0"/>
                          <a:ea typeface="Calibri" panose="020F0502020204030204" pitchFamily="34" charset="0"/>
                          <a:cs typeface="Times New Roman" panose="02020603050405020304" pitchFamily="18" charset="0"/>
                        </a:rPr>
                        <a:t>12.4%</a:t>
                      </a:r>
                    </a:p>
                    <a:p>
                      <a:pPr marL="0" marR="0" algn="ctr">
                        <a:lnSpc>
                          <a:spcPct val="107000"/>
                        </a:lnSpc>
                        <a:spcBef>
                          <a:spcPts val="0"/>
                        </a:spcBef>
                        <a:spcAft>
                          <a:spcPts val="0"/>
                        </a:spcAft>
                      </a:pPr>
                      <a:r>
                        <a:rPr lang="en-US" sz="3600" kern="100" dirty="0">
                          <a:solidFill>
                            <a:srgbClr val="072D74"/>
                          </a:solidFill>
                          <a:effectLst/>
                          <a:latin typeface="Times New Roman" panose="02020603050405020304" pitchFamily="18" charset="0"/>
                          <a:ea typeface="Calibri" panose="020F0502020204030204" pitchFamily="34" charset="0"/>
                          <a:cs typeface="Times New Roman" panose="02020603050405020304" pitchFamily="18" charset="0"/>
                        </a:rPr>
                        <a:t>8.4%</a:t>
                      </a:r>
                    </a:p>
                  </a:txBody>
                  <a:tcPr marT="0" marB="0"/>
                </a:tc>
                <a:tc>
                  <a:txBody>
                    <a:bodyPr/>
                    <a:lstStyle/>
                    <a:p>
                      <a:pPr marL="0" marR="0" lvl="0" indent="0" algn="l" defTabSz="2926080" rtl="0" eaLnBrk="1" fontAlgn="auto" latinLnBrk="0" hangingPunct="1">
                        <a:lnSpc>
                          <a:spcPct val="107000"/>
                        </a:lnSpc>
                        <a:spcBef>
                          <a:spcPts val="0"/>
                        </a:spcBef>
                        <a:spcAft>
                          <a:spcPts val="0"/>
                        </a:spcAft>
                        <a:buClrTx/>
                        <a:buSzTx/>
                        <a:buFontTx/>
                        <a:buNone/>
                        <a:tabLst/>
                        <a:defRPr/>
                      </a:pPr>
                      <a:r>
                        <a:rPr kumimoji="0" lang="en-US" sz="3600" b="0" i="0" u="none" strike="noStrike" kern="100" cap="none" spc="0" normalizeH="0" baseline="0" noProof="0" dirty="0">
                          <a:ln>
                            <a:noFill/>
                          </a:ln>
                          <a:solidFill>
                            <a:srgbClr val="072D74"/>
                          </a:solidFill>
                          <a:effectLst/>
                          <a:uLnTx/>
                          <a:uFillTx/>
                          <a:latin typeface="Times New Roman" panose="02020603050405020304" pitchFamily="18" charset="0"/>
                          <a:ea typeface="Calibri" panose="020F0502020204030204" pitchFamily="34" charset="0"/>
                          <a:cs typeface="Times New Roman" panose="02020603050405020304" pitchFamily="18" charset="0"/>
                        </a:rPr>
                        <a:t>&lt;0.001</a:t>
                      </a:r>
                    </a:p>
                    <a:p>
                      <a:pPr marL="0" marR="0" algn="just">
                        <a:lnSpc>
                          <a:spcPct val="107000"/>
                        </a:lnSpc>
                        <a:spcBef>
                          <a:spcPts val="0"/>
                        </a:spcBef>
                        <a:spcAft>
                          <a:spcPts val="0"/>
                        </a:spcAft>
                      </a:pPr>
                      <a:endParaRPr lang="en-US" sz="3600" kern="100" dirty="0">
                        <a:solidFill>
                          <a:srgbClr val="072D74"/>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T="0" marB="0" anchor="ctr"/>
                </a:tc>
                <a:extLst>
                  <a:ext uri="{0D108BD9-81ED-4DB2-BD59-A6C34878D82A}">
                    <a16:rowId xmlns:a16="http://schemas.microsoft.com/office/drawing/2014/main" val="3277636096"/>
                  </a:ext>
                </a:extLst>
              </a:tr>
              <a:tr h="2224369">
                <a:tc>
                  <a:txBody>
                    <a:bodyPr/>
                    <a:lstStyle/>
                    <a:p>
                      <a:pPr marL="0" marR="0">
                        <a:lnSpc>
                          <a:spcPct val="107000"/>
                        </a:lnSpc>
                        <a:spcBef>
                          <a:spcPts val="0"/>
                        </a:spcBef>
                        <a:spcAft>
                          <a:spcPts val="0"/>
                        </a:spcAft>
                      </a:pPr>
                      <a:r>
                        <a:rPr lang="en-US" sz="3600" i="1" kern="100" dirty="0">
                          <a:effectLst/>
                          <a:latin typeface="Times New Roman" panose="02020603050405020304" pitchFamily="18" charset="0"/>
                          <a:cs typeface="Times New Roman" panose="02020603050405020304" pitchFamily="18" charset="0"/>
                        </a:rPr>
                        <a:t>Ozempic Strength</a:t>
                      </a:r>
                    </a:p>
                    <a:p>
                      <a:pPr marL="0" marR="0">
                        <a:lnSpc>
                          <a:spcPct val="107000"/>
                        </a:lnSpc>
                        <a:spcBef>
                          <a:spcPts val="0"/>
                        </a:spcBef>
                        <a:spcAft>
                          <a:spcPts val="0"/>
                        </a:spcAft>
                      </a:pPr>
                      <a:r>
                        <a:rPr lang="en-US" sz="3600" kern="100" dirty="0">
                          <a:effectLst/>
                          <a:latin typeface="Times New Roman" panose="02020603050405020304" pitchFamily="18" charset="0"/>
                          <a:cs typeface="Times New Roman" panose="02020603050405020304" pitchFamily="18" charset="0"/>
                        </a:rPr>
                        <a:t>   2mg/1.5ml</a:t>
                      </a:r>
                    </a:p>
                    <a:p>
                      <a:pPr marL="0" marR="0">
                        <a:lnSpc>
                          <a:spcPct val="107000"/>
                        </a:lnSpc>
                        <a:spcBef>
                          <a:spcPts val="0"/>
                        </a:spcBef>
                        <a:spcAft>
                          <a:spcPts val="0"/>
                        </a:spcAft>
                      </a:pPr>
                      <a:r>
                        <a:rPr lang="en-US" sz="3600" kern="100" dirty="0">
                          <a:effectLst/>
                          <a:latin typeface="Times New Roman" panose="02020603050405020304" pitchFamily="18" charset="0"/>
                          <a:cs typeface="Times New Roman" panose="02020603050405020304" pitchFamily="18" charset="0"/>
                        </a:rPr>
                        <a:t>   4mg/3ml</a:t>
                      </a:r>
                    </a:p>
                    <a:p>
                      <a:pPr marL="0" marR="0">
                        <a:lnSpc>
                          <a:spcPct val="107000"/>
                        </a:lnSpc>
                        <a:spcBef>
                          <a:spcPts val="0"/>
                        </a:spcBef>
                        <a:spcAft>
                          <a:spcPts val="0"/>
                        </a:spcAft>
                      </a:pPr>
                      <a:r>
                        <a:rPr lang="en-US" sz="3600" kern="100" dirty="0">
                          <a:effectLst/>
                          <a:latin typeface="Times New Roman" panose="02020603050405020304" pitchFamily="18" charset="0"/>
                          <a:cs typeface="Times New Roman" panose="02020603050405020304" pitchFamily="18" charset="0"/>
                        </a:rPr>
                        <a:t>   8mg/3ml</a:t>
                      </a:r>
                    </a:p>
                  </a:txBody>
                  <a:tcPr marT="0" marB="0">
                    <a:solidFill>
                      <a:srgbClr val="072D74">
                        <a:alpha val="85000"/>
                      </a:srgbClr>
                    </a:solidFill>
                  </a:tcPr>
                </a:tc>
                <a:tc>
                  <a:txBody>
                    <a:bodyPr/>
                    <a:lstStyle/>
                    <a:p>
                      <a:pPr marL="0" marR="0" algn="ctr">
                        <a:lnSpc>
                          <a:spcPct val="107000"/>
                        </a:lnSpc>
                        <a:spcBef>
                          <a:spcPts val="0"/>
                        </a:spcBef>
                        <a:spcAft>
                          <a:spcPts val="0"/>
                        </a:spcAft>
                      </a:pPr>
                      <a:endParaRPr lang="en-US" sz="3600" kern="100" dirty="0">
                        <a:solidFill>
                          <a:srgbClr val="072D74"/>
                        </a:solidFill>
                        <a:effectLst/>
                        <a:latin typeface="Times New Roman" panose="02020603050405020304" pitchFamily="18" charset="0"/>
                        <a:ea typeface="Calibri" panose="020F0502020204030204" pitchFamily="34" charset="0"/>
                        <a:cs typeface="Times New Roman" panose="02020603050405020304" pitchFamily="18" charset="0"/>
                      </a:endParaRPr>
                    </a:p>
                    <a:p>
                      <a:pPr marL="0" marR="0" algn="ctr">
                        <a:lnSpc>
                          <a:spcPct val="107000"/>
                        </a:lnSpc>
                        <a:spcBef>
                          <a:spcPts val="0"/>
                        </a:spcBef>
                        <a:spcAft>
                          <a:spcPts val="0"/>
                        </a:spcAft>
                      </a:pPr>
                      <a:r>
                        <a:rPr lang="en-US" sz="3600" kern="100" dirty="0">
                          <a:solidFill>
                            <a:srgbClr val="072D74"/>
                          </a:solidFill>
                          <a:effectLst/>
                          <a:latin typeface="Times New Roman" panose="02020603050405020304" pitchFamily="18" charset="0"/>
                          <a:ea typeface="Calibri" panose="020F0502020204030204" pitchFamily="34" charset="0"/>
                          <a:cs typeface="Times New Roman" panose="02020603050405020304" pitchFamily="18" charset="0"/>
                        </a:rPr>
                        <a:t>81.0%</a:t>
                      </a:r>
                    </a:p>
                    <a:p>
                      <a:pPr marL="0" marR="0" algn="ctr">
                        <a:lnSpc>
                          <a:spcPct val="107000"/>
                        </a:lnSpc>
                        <a:spcBef>
                          <a:spcPts val="0"/>
                        </a:spcBef>
                        <a:spcAft>
                          <a:spcPts val="0"/>
                        </a:spcAft>
                      </a:pPr>
                      <a:r>
                        <a:rPr lang="en-US" sz="3600" kern="100" dirty="0">
                          <a:solidFill>
                            <a:srgbClr val="072D74"/>
                          </a:solidFill>
                          <a:effectLst/>
                          <a:latin typeface="Times New Roman" panose="02020603050405020304" pitchFamily="18" charset="0"/>
                          <a:ea typeface="Calibri" panose="020F0502020204030204" pitchFamily="34" charset="0"/>
                          <a:cs typeface="Times New Roman" panose="02020603050405020304" pitchFamily="18" charset="0"/>
                        </a:rPr>
                        <a:t>18.4%</a:t>
                      </a:r>
                    </a:p>
                    <a:p>
                      <a:pPr marL="0" marR="0" algn="ctr">
                        <a:lnSpc>
                          <a:spcPct val="107000"/>
                        </a:lnSpc>
                        <a:spcBef>
                          <a:spcPts val="0"/>
                        </a:spcBef>
                        <a:spcAft>
                          <a:spcPts val="0"/>
                        </a:spcAft>
                      </a:pPr>
                      <a:r>
                        <a:rPr lang="en-US" sz="3600" kern="100" dirty="0">
                          <a:solidFill>
                            <a:srgbClr val="072D74"/>
                          </a:solidFill>
                          <a:effectLst/>
                          <a:latin typeface="Times New Roman" panose="02020603050405020304" pitchFamily="18" charset="0"/>
                          <a:ea typeface="Calibri" panose="020F0502020204030204" pitchFamily="34" charset="0"/>
                          <a:cs typeface="Times New Roman" panose="02020603050405020304" pitchFamily="18" charset="0"/>
                        </a:rPr>
                        <a:t>0.6%</a:t>
                      </a:r>
                    </a:p>
                  </a:txBody>
                  <a:tcPr marT="0" marB="0"/>
                </a:tc>
                <a:tc>
                  <a:txBody>
                    <a:bodyPr/>
                    <a:lstStyle/>
                    <a:p>
                      <a:pPr marL="0" marR="0" algn="ctr">
                        <a:lnSpc>
                          <a:spcPct val="107000"/>
                        </a:lnSpc>
                        <a:spcBef>
                          <a:spcPts val="0"/>
                        </a:spcBef>
                        <a:spcAft>
                          <a:spcPts val="0"/>
                        </a:spcAft>
                      </a:pPr>
                      <a:endParaRPr lang="en-US" sz="3600" kern="100" dirty="0">
                        <a:solidFill>
                          <a:srgbClr val="072D74"/>
                        </a:solidFill>
                        <a:effectLst/>
                        <a:latin typeface="Times New Roman" panose="02020603050405020304" pitchFamily="18" charset="0"/>
                        <a:ea typeface="Calibri" panose="020F0502020204030204" pitchFamily="34" charset="0"/>
                        <a:cs typeface="Times New Roman" panose="02020603050405020304" pitchFamily="18" charset="0"/>
                      </a:endParaRPr>
                    </a:p>
                    <a:p>
                      <a:pPr marL="0" marR="0" algn="ctr">
                        <a:lnSpc>
                          <a:spcPct val="107000"/>
                        </a:lnSpc>
                        <a:spcBef>
                          <a:spcPts val="0"/>
                        </a:spcBef>
                        <a:spcAft>
                          <a:spcPts val="0"/>
                        </a:spcAft>
                      </a:pPr>
                      <a:r>
                        <a:rPr lang="en-US" sz="3600" kern="100" dirty="0">
                          <a:solidFill>
                            <a:srgbClr val="072D74"/>
                          </a:solidFill>
                          <a:effectLst/>
                          <a:latin typeface="Times New Roman" panose="02020603050405020304" pitchFamily="18" charset="0"/>
                          <a:ea typeface="Calibri" panose="020F0502020204030204" pitchFamily="34" charset="0"/>
                          <a:cs typeface="Times New Roman" panose="02020603050405020304" pitchFamily="18" charset="0"/>
                        </a:rPr>
                        <a:t>85.9%</a:t>
                      </a:r>
                    </a:p>
                    <a:p>
                      <a:pPr marL="0" marR="0" algn="ctr">
                        <a:lnSpc>
                          <a:spcPct val="107000"/>
                        </a:lnSpc>
                        <a:spcBef>
                          <a:spcPts val="0"/>
                        </a:spcBef>
                        <a:spcAft>
                          <a:spcPts val="0"/>
                        </a:spcAft>
                      </a:pPr>
                      <a:r>
                        <a:rPr lang="en-US" sz="3600" kern="100" dirty="0">
                          <a:solidFill>
                            <a:srgbClr val="072D74"/>
                          </a:solidFill>
                          <a:effectLst/>
                          <a:latin typeface="Times New Roman" panose="02020603050405020304" pitchFamily="18" charset="0"/>
                          <a:ea typeface="Calibri" panose="020F0502020204030204" pitchFamily="34" charset="0"/>
                          <a:cs typeface="Times New Roman" panose="02020603050405020304" pitchFamily="18" charset="0"/>
                        </a:rPr>
                        <a:t>13.2%</a:t>
                      </a:r>
                    </a:p>
                    <a:p>
                      <a:pPr marL="0" marR="0" algn="ctr">
                        <a:lnSpc>
                          <a:spcPct val="107000"/>
                        </a:lnSpc>
                        <a:spcBef>
                          <a:spcPts val="0"/>
                        </a:spcBef>
                        <a:spcAft>
                          <a:spcPts val="0"/>
                        </a:spcAft>
                      </a:pPr>
                      <a:r>
                        <a:rPr lang="en-US" sz="3600" kern="100" dirty="0">
                          <a:solidFill>
                            <a:srgbClr val="072D74"/>
                          </a:solidFill>
                          <a:effectLst/>
                          <a:latin typeface="Times New Roman" panose="02020603050405020304" pitchFamily="18" charset="0"/>
                          <a:ea typeface="Calibri" panose="020F0502020204030204" pitchFamily="34" charset="0"/>
                          <a:cs typeface="Times New Roman" panose="02020603050405020304" pitchFamily="18" charset="0"/>
                        </a:rPr>
                        <a:t>1.0%</a:t>
                      </a:r>
                    </a:p>
                  </a:txBody>
                  <a:tcPr marT="0" marB="0"/>
                </a:tc>
                <a:tc>
                  <a:txBody>
                    <a:bodyPr/>
                    <a:lstStyle/>
                    <a:p>
                      <a:pPr marL="0" marR="0" algn="just">
                        <a:lnSpc>
                          <a:spcPct val="107000"/>
                        </a:lnSpc>
                        <a:spcBef>
                          <a:spcPts val="0"/>
                        </a:spcBef>
                        <a:spcAft>
                          <a:spcPts val="0"/>
                        </a:spcAft>
                      </a:pPr>
                      <a:r>
                        <a:rPr lang="en-US" sz="3600" kern="100" dirty="0">
                          <a:solidFill>
                            <a:srgbClr val="072D74"/>
                          </a:solidFill>
                          <a:effectLst/>
                          <a:latin typeface="Times New Roman" panose="02020603050405020304" pitchFamily="18" charset="0"/>
                          <a:ea typeface="Calibri" panose="020F0502020204030204" pitchFamily="34" charset="0"/>
                          <a:cs typeface="Times New Roman" panose="02020603050405020304" pitchFamily="18" charset="0"/>
                        </a:rPr>
                        <a:t>&lt;0.001</a:t>
                      </a:r>
                    </a:p>
                  </a:txBody>
                  <a:tcPr marT="0" marB="0" anchor="ctr"/>
                </a:tc>
                <a:extLst>
                  <a:ext uri="{0D108BD9-81ED-4DB2-BD59-A6C34878D82A}">
                    <a16:rowId xmlns:a16="http://schemas.microsoft.com/office/drawing/2014/main" val="4118094175"/>
                  </a:ext>
                </a:extLst>
              </a:tr>
              <a:tr h="527459">
                <a:tc>
                  <a:txBody>
                    <a:bodyPr/>
                    <a:lstStyle/>
                    <a:p>
                      <a:pPr marL="0" marR="0">
                        <a:lnSpc>
                          <a:spcPct val="107000"/>
                        </a:lnSpc>
                        <a:spcBef>
                          <a:spcPts val="0"/>
                        </a:spcBef>
                        <a:spcAft>
                          <a:spcPts val="0"/>
                        </a:spcAft>
                      </a:pPr>
                      <a:r>
                        <a:rPr lang="en-US" sz="3600" kern="100" dirty="0">
                          <a:effectLst/>
                          <a:latin typeface="Times New Roman" panose="02020603050405020304" pitchFamily="18" charset="0"/>
                          <a:cs typeface="Times New Roman" panose="02020603050405020304" pitchFamily="18" charset="0"/>
                        </a:rPr>
                        <a:t>Days Supply</a:t>
                      </a:r>
                    </a:p>
                  </a:txBody>
                  <a:tcPr marT="0" marB="0">
                    <a:solidFill>
                      <a:srgbClr val="072D74">
                        <a:alpha val="85000"/>
                      </a:srgbClr>
                    </a:solidFill>
                  </a:tcPr>
                </a:tc>
                <a:tc>
                  <a:txBody>
                    <a:bodyPr/>
                    <a:lstStyle/>
                    <a:p>
                      <a:pPr marL="0" marR="0" algn="ctr">
                        <a:lnSpc>
                          <a:spcPct val="107000"/>
                        </a:lnSpc>
                        <a:spcBef>
                          <a:spcPts val="0"/>
                        </a:spcBef>
                        <a:spcAft>
                          <a:spcPts val="0"/>
                        </a:spcAft>
                      </a:pPr>
                      <a:r>
                        <a:rPr lang="en-US" sz="3600" kern="100" dirty="0">
                          <a:solidFill>
                            <a:srgbClr val="072D74"/>
                          </a:solidFill>
                          <a:effectLst/>
                          <a:latin typeface="Times New Roman" panose="02020603050405020304" pitchFamily="18" charset="0"/>
                          <a:cs typeface="Times New Roman" panose="02020603050405020304" pitchFamily="18" charset="0"/>
                        </a:rPr>
                        <a:t>45.8 (23.9)</a:t>
                      </a:r>
                      <a:endParaRPr lang="en-US" sz="3600" kern="100" dirty="0">
                        <a:solidFill>
                          <a:srgbClr val="072D74"/>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T="0" marB="0"/>
                </a:tc>
                <a:tc>
                  <a:txBody>
                    <a:bodyPr/>
                    <a:lstStyle/>
                    <a:p>
                      <a:pPr marL="0" marR="0" algn="ctr">
                        <a:lnSpc>
                          <a:spcPct val="107000"/>
                        </a:lnSpc>
                        <a:spcBef>
                          <a:spcPts val="0"/>
                        </a:spcBef>
                        <a:spcAft>
                          <a:spcPts val="0"/>
                        </a:spcAft>
                      </a:pPr>
                      <a:r>
                        <a:rPr lang="en-US" sz="3600" kern="100" dirty="0">
                          <a:solidFill>
                            <a:srgbClr val="072D74"/>
                          </a:solidFill>
                          <a:effectLst/>
                          <a:latin typeface="Times New Roman" panose="02020603050405020304" pitchFamily="18" charset="0"/>
                          <a:cs typeface="Times New Roman" panose="02020603050405020304" pitchFamily="18" charset="0"/>
                        </a:rPr>
                        <a:t>43.1 (21.2)</a:t>
                      </a:r>
                      <a:endParaRPr lang="en-US" sz="3600" kern="100" dirty="0">
                        <a:solidFill>
                          <a:srgbClr val="072D74"/>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T="0" marB="0"/>
                </a:tc>
                <a:tc>
                  <a:txBody>
                    <a:bodyPr/>
                    <a:lstStyle/>
                    <a:p>
                      <a:pPr marL="0" marR="0">
                        <a:lnSpc>
                          <a:spcPct val="107000"/>
                        </a:lnSpc>
                        <a:spcBef>
                          <a:spcPts val="0"/>
                        </a:spcBef>
                        <a:spcAft>
                          <a:spcPts val="0"/>
                        </a:spcAft>
                      </a:pPr>
                      <a:r>
                        <a:rPr lang="en-US" sz="3600" kern="100" dirty="0">
                          <a:solidFill>
                            <a:srgbClr val="072D74"/>
                          </a:solidFill>
                          <a:effectLst/>
                          <a:latin typeface="Times New Roman" panose="02020603050405020304" pitchFamily="18" charset="0"/>
                          <a:ea typeface="Calibri" panose="020F0502020204030204" pitchFamily="34" charset="0"/>
                          <a:cs typeface="Times New Roman" panose="02020603050405020304" pitchFamily="18" charset="0"/>
                        </a:rPr>
                        <a:t>&lt;0.001</a:t>
                      </a:r>
                    </a:p>
                  </a:txBody>
                  <a:tcPr marT="0" marB="0"/>
                </a:tc>
                <a:extLst>
                  <a:ext uri="{0D108BD9-81ED-4DB2-BD59-A6C34878D82A}">
                    <a16:rowId xmlns:a16="http://schemas.microsoft.com/office/drawing/2014/main" val="2734697950"/>
                  </a:ext>
                </a:extLst>
              </a:tr>
              <a:tr h="527459">
                <a:tc>
                  <a:txBody>
                    <a:bodyPr/>
                    <a:lstStyle/>
                    <a:p>
                      <a:pPr marL="0" marR="0">
                        <a:lnSpc>
                          <a:spcPct val="107000"/>
                        </a:lnSpc>
                        <a:spcBef>
                          <a:spcPts val="0"/>
                        </a:spcBef>
                        <a:spcAft>
                          <a:spcPts val="0"/>
                        </a:spcAft>
                      </a:pPr>
                      <a:r>
                        <a:rPr lang="en-US" sz="3600" kern="100" dirty="0">
                          <a:effectLst/>
                          <a:latin typeface="Times New Roman" panose="02020603050405020304" pitchFamily="18" charset="0"/>
                          <a:cs typeface="Times New Roman" panose="02020603050405020304" pitchFamily="18" charset="0"/>
                        </a:rPr>
                        <a:t>OOP Costs </a:t>
                      </a:r>
                      <a:endParaRPr lang="en-US" sz="3600" kern="1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T="0" marB="0">
                    <a:solidFill>
                      <a:srgbClr val="072D74">
                        <a:alpha val="85000"/>
                      </a:srgbClr>
                    </a:solidFill>
                  </a:tcPr>
                </a:tc>
                <a:tc>
                  <a:txBody>
                    <a:bodyPr/>
                    <a:lstStyle/>
                    <a:p>
                      <a:pPr marL="0" marR="0" algn="ctr">
                        <a:lnSpc>
                          <a:spcPct val="107000"/>
                        </a:lnSpc>
                        <a:spcBef>
                          <a:spcPts val="0"/>
                        </a:spcBef>
                        <a:spcAft>
                          <a:spcPts val="0"/>
                        </a:spcAft>
                      </a:pPr>
                      <a:r>
                        <a:rPr lang="en-US" sz="3600" kern="100" dirty="0">
                          <a:solidFill>
                            <a:srgbClr val="072D74"/>
                          </a:solidFill>
                          <a:effectLst/>
                          <a:latin typeface="Times New Roman" panose="02020603050405020304" pitchFamily="18" charset="0"/>
                          <a:cs typeface="Times New Roman" panose="02020603050405020304" pitchFamily="18" charset="0"/>
                        </a:rPr>
                        <a:t>$42</a:t>
                      </a:r>
                      <a:endParaRPr lang="en-US" sz="3600" kern="100" dirty="0">
                        <a:solidFill>
                          <a:srgbClr val="072D74"/>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T="0" marB="0"/>
                </a:tc>
                <a:tc>
                  <a:txBody>
                    <a:bodyPr/>
                    <a:lstStyle/>
                    <a:p>
                      <a:pPr marL="0" marR="0" algn="ctr">
                        <a:lnSpc>
                          <a:spcPct val="107000"/>
                        </a:lnSpc>
                        <a:spcBef>
                          <a:spcPts val="0"/>
                        </a:spcBef>
                        <a:spcAft>
                          <a:spcPts val="0"/>
                        </a:spcAft>
                      </a:pPr>
                      <a:r>
                        <a:rPr lang="en-US" sz="3600" kern="100" dirty="0">
                          <a:solidFill>
                            <a:srgbClr val="072D74"/>
                          </a:solidFill>
                          <a:effectLst/>
                          <a:latin typeface="Times New Roman" panose="02020603050405020304" pitchFamily="18" charset="0"/>
                          <a:cs typeface="Times New Roman" panose="02020603050405020304" pitchFamily="18" charset="0"/>
                        </a:rPr>
                        <a:t>$47</a:t>
                      </a:r>
                      <a:endParaRPr lang="en-US" sz="3600" kern="100" dirty="0">
                        <a:solidFill>
                          <a:srgbClr val="072D74"/>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T="0" marB="0"/>
                </a:tc>
                <a:tc>
                  <a:txBody>
                    <a:bodyPr/>
                    <a:lstStyle/>
                    <a:p>
                      <a:pPr marL="0" marR="0">
                        <a:lnSpc>
                          <a:spcPct val="107000"/>
                        </a:lnSpc>
                        <a:spcBef>
                          <a:spcPts val="0"/>
                        </a:spcBef>
                        <a:spcAft>
                          <a:spcPts val="0"/>
                        </a:spcAft>
                      </a:pPr>
                      <a:r>
                        <a:rPr lang="en-US" sz="3600" kern="100" dirty="0">
                          <a:solidFill>
                            <a:srgbClr val="072D74"/>
                          </a:solidFill>
                          <a:effectLst/>
                          <a:latin typeface="Times New Roman" panose="02020603050405020304" pitchFamily="18" charset="0"/>
                          <a:ea typeface="Calibri" panose="020F0502020204030204" pitchFamily="34" charset="0"/>
                          <a:cs typeface="Times New Roman" panose="02020603050405020304" pitchFamily="18" charset="0"/>
                        </a:rPr>
                        <a:t>&lt;0.001</a:t>
                      </a:r>
                    </a:p>
                  </a:txBody>
                  <a:tcPr marT="0" marB="0"/>
                </a:tc>
                <a:extLst>
                  <a:ext uri="{0D108BD9-81ED-4DB2-BD59-A6C34878D82A}">
                    <a16:rowId xmlns:a16="http://schemas.microsoft.com/office/drawing/2014/main" val="3388042065"/>
                  </a:ext>
                </a:extLst>
              </a:tr>
              <a:tr h="527459">
                <a:tc>
                  <a:txBody>
                    <a:bodyPr/>
                    <a:lstStyle/>
                    <a:p>
                      <a:pPr marL="0" marR="0">
                        <a:lnSpc>
                          <a:spcPct val="107000"/>
                        </a:lnSpc>
                        <a:spcBef>
                          <a:spcPts val="0"/>
                        </a:spcBef>
                        <a:spcAft>
                          <a:spcPts val="0"/>
                        </a:spcAft>
                      </a:pPr>
                      <a:r>
                        <a:rPr lang="en-US" sz="3600" kern="100" dirty="0">
                          <a:effectLst/>
                          <a:latin typeface="Times New Roman" panose="02020603050405020304" pitchFamily="18" charset="0"/>
                          <a:cs typeface="Times New Roman" panose="02020603050405020304" pitchFamily="18" charset="0"/>
                        </a:rPr>
                        <a:t>Gross Rx Cost </a:t>
                      </a:r>
                    </a:p>
                  </a:txBody>
                  <a:tcPr marT="0" marB="0">
                    <a:solidFill>
                      <a:srgbClr val="072D74">
                        <a:alpha val="85000"/>
                      </a:srgbClr>
                    </a:solidFill>
                  </a:tcPr>
                </a:tc>
                <a:tc>
                  <a:txBody>
                    <a:bodyPr/>
                    <a:lstStyle/>
                    <a:p>
                      <a:pPr marL="0" marR="0" algn="ctr">
                        <a:lnSpc>
                          <a:spcPct val="107000"/>
                        </a:lnSpc>
                        <a:spcBef>
                          <a:spcPts val="0"/>
                        </a:spcBef>
                        <a:spcAft>
                          <a:spcPts val="0"/>
                        </a:spcAft>
                      </a:pPr>
                      <a:r>
                        <a:rPr lang="en-US" sz="3600" kern="100" dirty="0">
                          <a:solidFill>
                            <a:srgbClr val="072D74"/>
                          </a:solidFill>
                          <a:effectLst/>
                          <a:latin typeface="Times New Roman" panose="02020603050405020304" pitchFamily="18" charset="0"/>
                          <a:ea typeface="Calibri" panose="020F0502020204030204" pitchFamily="34" charset="0"/>
                          <a:cs typeface="Times New Roman" panose="02020603050405020304" pitchFamily="18" charset="0"/>
                        </a:rPr>
                        <a:t>$921</a:t>
                      </a:r>
                    </a:p>
                  </a:txBody>
                  <a:tcPr marT="0" marB="0"/>
                </a:tc>
                <a:tc>
                  <a:txBody>
                    <a:bodyPr/>
                    <a:lstStyle/>
                    <a:p>
                      <a:pPr marL="0" marR="0" algn="ctr">
                        <a:lnSpc>
                          <a:spcPct val="107000"/>
                        </a:lnSpc>
                        <a:spcBef>
                          <a:spcPts val="0"/>
                        </a:spcBef>
                        <a:spcAft>
                          <a:spcPts val="0"/>
                        </a:spcAft>
                      </a:pPr>
                      <a:r>
                        <a:rPr lang="en-US" sz="3600" kern="100" dirty="0">
                          <a:solidFill>
                            <a:srgbClr val="072D74"/>
                          </a:solidFill>
                          <a:effectLst/>
                          <a:latin typeface="Times New Roman" panose="02020603050405020304" pitchFamily="18" charset="0"/>
                          <a:ea typeface="Calibri" panose="020F0502020204030204" pitchFamily="34" charset="0"/>
                          <a:cs typeface="Times New Roman" panose="02020603050405020304" pitchFamily="18" charset="0"/>
                        </a:rPr>
                        <a:t>$954</a:t>
                      </a:r>
                    </a:p>
                  </a:txBody>
                  <a:tcPr marT="0" marB="0"/>
                </a:tc>
                <a:tc>
                  <a:txBody>
                    <a:bodyPr/>
                    <a:lstStyle/>
                    <a:p>
                      <a:pPr marL="0" marR="0" lvl="0" indent="0" algn="l" defTabSz="2926080" rtl="0" eaLnBrk="1" fontAlgn="auto" latinLnBrk="0" hangingPunct="1">
                        <a:lnSpc>
                          <a:spcPct val="107000"/>
                        </a:lnSpc>
                        <a:spcBef>
                          <a:spcPts val="0"/>
                        </a:spcBef>
                        <a:spcAft>
                          <a:spcPts val="0"/>
                        </a:spcAft>
                        <a:buClrTx/>
                        <a:buSzTx/>
                        <a:buFontTx/>
                        <a:buNone/>
                        <a:tabLst/>
                        <a:defRPr/>
                      </a:pPr>
                      <a:r>
                        <a:rPr lang="en-US" sz="3600" kern="100" dirty="0">
                          <a:solidFill>
                            <a:srgbClr val="072D74"/>
                          </a:solidFill>
                          <a:effectLst/>
                          <a:latin typeface="Times New Roman" panose="02020603050405020304" pitchFamily="18" charset="0"/>
                          <a:ea typeface="Calibri" panose="020F0502020204030204" pitchFamily="34" charset="0"/>
                          <a:cs typeface="Times New Roman" panose="02020603050405020304" pitchFamily="18" charset="0"/>
                        </a:rPr>
                        <a:t>&lt;0.001</a:t>
                      </a:r>
                    </a:p>
                  </a:txBody>
                  <a:tcPr marT="0" marB="0"/>
                </a:tc>
                <a:extLst>
                  <a:ext uri="{0D108BD9-81ED-4DB2-BD59-A6C34878D82A}">
                    <a16:rowId xmlns:a16="http://schemas.microsoft.com/office/drawing/2014/main" val="987154111"/>
                  </a:ext>
                </a:extLst>
              </a:tr>
              <a:tr h="2224369">
                <a:tc>
                  <a:txBody>
                    <a:bodyPr/>
                    <a:lstStyle/>
                    <a:p>
                      <a:pPr marL="0" marR="0">
                        <a:lnSpc>
                          <a:spcPct val="107000"/>
                        </a:lnSpc>
                        <a:spcBef>
                          <a:spcPts val="0"/>
                        </a:spcBef>
                        <a:spcAft>
                          <a:spcPts val="0"/>
                        </a:spcAft>
                      </a:pPr>
                      <a:r>
                        <a:rPr lang="en-US" sz="3600" i="1" kern="100" dirty="0">
                          <a:effectLst/>
                          <a:latin typeface="Times New Roman" panose="02020603050405020304" pitchFamily="18" charset="0"/>
                          <a:cs typeface="Times New Roman" panose="02020603050405020304" pitchFamily="18" charset="0"/>
                        </a:rPr>
                        <a:t>Part D Plan GLP-1s</a:t>
                      </a:r>
                    </a:p>
                    <a:p>
                      <a:pPr marL="0" marR="0">
                        <a:lnSpc>
                          <a:spcPct val="107000"/>
                        </a:lnSpc>
                        <a:spcBef>
                          <a:spcPts val="0"/>
                        </a:spcBef>
                        <a:spcAft>
                          <a:spcPts val="0"/>
                        </a:spcAft>
                      </a:pPr>
                      <a:r>
                        <a:rPr lang="en-US" sz="3600" i="0" kern="100" dirty="0">
                          <a:effectLst/>
                          <a:latin typeface="Times New Roman" panose="02020603050405020304" pitchFamily="18" charset="0"/>
                          <a:cs typeface="Times New Roman" panose="02020603050405020304" pitchFamily="18" charset="0"/>
                        </a:rPr>
                        <a:t>   Coverage</a:t>
                      </a:r>
                    </a:p>
                    <a:p>
                      <a:pPr marL="0" marR="0">
                        <a:lnSpc>
                          <a:spcPct val="107000"/>
                        </a:lnSpc>
                        <a:spcBef>
                          <a:spcPts val="0"/>
                        </a:spcBef>
                        <a:spcAft>
                          <a:spcPts val="0"/>
                        </a:spcAft>
                      </a:pPr>
                      <a:r>
                        <a:rPr lang="en-US" sz="3600" kern="100" dirty="0">
                          <a:effectLst/>
                          <a:latin typeface="Times New Roman" panose="02020603050405020304" pitchFamily="18" charset="0"/>
                          <a:cs typeface="Times New Roman" panose="02020603050405020304" pitchFamily="18" charset="0"/>
                        </a:rPr>
                        <a:t>   Prior Auth</a:t>
                      </a:r>
                    </a:p>
                    <a:p>
                      <a:pPr marL="0" marR="0">
                        <a:lnSpc>
                          <a:spcPct val="107000"/>
                        </a:lnSpc>
                        <a:spcBef>
                          <a:spcPts val="0"/>
                        </a:spcBef>
                        <a:spcAft>
                          <a:spcPts val="0"/>
                        </a:spcAft>
                      </a:pPr>
                      <a:r>
                        <a:rPr lang="en-US" sz="3600" kern="100" dirty="0">
                          <a:effectLst/>
                          <a:latin typeface="Times New Roman" panose="02020603050405020304" pitchFamily="18" charset="0"/>
                          <a:cs typeface="Times New Roman" panose="02020603050405020304" pitchFamily="18" charset="0"/>
                        </a:rPr>
                        <a:t>   Step Therapy</a:t>
                      </a:r>
                    </a:p>
                  </a:txBody>
                  <a:tcPr marT="0" marB="0">
                    <a:solidFill>
                      <a:srgbClr val="072D74">
                        <a:alpha val="85000"/>
                      </a:srgbClr>
                    </a:solidFill>
                  </a:tcPr>
                </a:tc>
                <a:tc>
                  <a:txBody>
                    <a:bodyPr/>
                    <a:lstStyle/>
                    <a:p>
                      <a:pPr marL="0" marR="0" algn="ctr">
                        <a:lnSpc>
                          <a:spcPct val="107000"/>
                        </a:lnSpc>
                        <a:spcBef>
                          <a:spcPts val="0"/>
                        </a:spcBef>
                        <a:spcAft>
                          <a:spcPts val="0"/>
                        </a:spcAft>
                      </a:pPr>
                      <a:endParaRPr lang="en-US" sz="3600" kern="100" dirty="0">
                        <a:solidFill>
                          <a:srgbClr val="072D74"/>
                        </a:solidFill>
                        <a:effectLst/>
                        <a:latin typeface="Times New Roman" panose="02020603050405020304" pitchFamily="18" charset="0"/>
                        <a:cs typeface="Times New Roman" panose="02020603050405020304" pitchFamily="18" charset="0"/>
                      </a:endParaRPr>
                    </a:p>
                    <a:p>
                      <a:pPr marL="0" marR="0" algn="ctr">
                        <a:lnSpc>
                          <a:spcPct val="107000"/>
                        </a:lnSpc>
                        <a:spcBef>
                          <a:spcPts val="0"/>
                        </a:spcBef>
                        <a:spcAft>
                          <a:spcPts val="0"/>
                        </a:spcAft>
                      </a:pPr>
                      <a:r>
                        <a:rPr lang="en-US" sz="3600" kern="100" dirty="0">
                          <a:solidFill>
                            <a:srgbClr val="072D74"/>
                          </a:solidFill>
                          <a:effectLst/>
                          <a:latin typeface="Times New Roman" panose="02020603050405020304" pitchFamily="18" charset="0"/>
                          <a:cs typeface="Times New Roman" panose="02020603050405020304" pitchFamily="18" charset="0"/>
                        </a:rPr>
                        <a:t>92.2%</a:t>
                      </a:r>
                    </a:p>
                    <a:p>
                      <a:pPr marL="0" marR="0" algn="ctr">
                        <a:lnSpc>
                          <a:spcPct val="107000"/>
                        </a:lnSpc>
                        <a:spcBef>
                          <a:spcPts val="0"/>
                        </a:spcBef>
                        <a:spcAft>
                          <a:spcPts val="0"/>
                        </a:spcAft>
                      </a:pPr>
                      <a:r>
                        <a:rPr lang="en-US" sz="3600" kern="100" dirty="0">
                          <a:solidFill>
                            <a:srgbClr val="072D74"/>
                          </a:solidFill>
                          <a:effectLst/>
                          <a:latin typeface="Times New Roman" panose="02020603050405020304" pitchFamily="18" charset="0"/>
                          <a:cs typeface="Times New Roman" panose="02020603050405020304" pitchFamily="18" charset="0"/>
                        </a:rPr>
                        <a:t>5.0%</a:t>
                      </a:r>
                    </a:p>
                    <a:p>
                      <a:pPr marL="0" marR="0" algn="ctr">
                        <a:lnSpc>
                          <a:spcPct val="107000"/>
                        </a:lnSpc>
                        <a:spcBef>
                          <a:spcPts val="0"/>
                        </a:spcBef>
                        <a:spcAft>
                          <a:spcPts val="0"/>
                        </a:spcAft>
                      </a:pPr>
                      <a:r>
                        <a:rPr lang="en-US" sz="3600" kern="100" dirty="0">
                          <a:solidFill>
                            <a:srgbClr val="072D74"/>
                          </a:solidFill>
                          <a:effectLst/>
                          <a:latin typeface="Times New Roman" panose="02020603050405020304" pitchFamily="18" charset="0"/>
                          <a:cs typeface="Times New Roman" panose="02020603050405020304" pitchFamily="18" charset="0"/>
                        </a:rPr>
                        <a:t>2.7%</a:t>
                      </a:r>
                    </a:p>
                  </a:txBody>
                  <a:tcPr marT="0" marB="0"/>
                </a:tc>
                <a:tc>
                  <a:txBody>
                    <a:bodyPr/>
                    <a:lstStyle/>
                    <a:p>
                      <a:pPr marL="0" marR="0" algn="ctr">
                        <a:lnSpc>
                          <a:spcPct val="107000"/>
                        </a:lnSpc>
                        <a:spcBef>
                          <a:spcPts val="0"/>
                        </a:spcBef>
                        <a:spcAft>
                          <a:spcPts val="0"/>
                        </a:spcAft>
                      </a:pPr>
                      <a:endParaRPr lang="en-US" sz="3600" kern="100" dirty="0">
                        <a:solidFill>
                          <a:srgbClr val="072D74"/>
                        </a:solidFill>
                        <a:effectLst/>
                        <a:latin typeface="Times New Roman" panose="02020603050405020304" pitchFamily="18" charset="0"/>
                        <a:cs typeface="Times New Roman" panose="02020603050405020304" pitchFamily="18" charset="0"/>
                      </a:endParaRPr>
                    </a:p>
                    <a:p>
                      <a:pPr marL="0" marR="0" algn="ctr">
                        <a:lnSpc>
                          <a:spcPct val="107000"/>
                        </a:lnSpc>
                        <a:spcBef>
                          <a:spcPts val="0"/>
                        </a:spcBef>
                        <a:spcAft>
                          <a:spcPts val="0"/>
                        </a:spcAft>
                      </a:pPr>
                      <a:r>
                        <a:rPr lang="en-US" sz="3600" kern="100" dirty="0">
                          <a:solidFill>
                            <a:srgbClr val="072D74"/>
                          </a:solidFill>
                          <a:effectLst/>
                          <a:latin typeface="Times New Roman" panose="02020603050405020304" pitchFamily="18" charset="0"/>
                          <a:cs typeface="Times New Roman" panose="02020603050405020304" pitchFamily="18" charset="0"/>
                        </a:rPr>
                        <a:t>92.3%</a:t>
                      </a:r>
                    </a:p>
                    <a:p>
                      <a:pPr marL="0" marR="0" algn="ctr">
                        <a:lnSpc>
                          <a:spcPct val="107000"/>
                        </a:lnSpc>
                        <a:spcBef>
                          <a:spcPts val="0"/>
                        </a:spcBef>
                        <a:spcAft>
                          <a:spcPts val="0"/>
                        </a:spcAft>
                      </a:pPr>
                      <a:r>
                        <a:rPr lang="en-US" sz="3600" kern="100" dirty="0">
                          <a:solidFill>
                            <a:srgbClr val="072D74"/>
                          </a:solidFill>
                          <a:effectLst/>
                          <a:latin typeface="Times New Roman" panose="02020603050405020304" pitchFamily="18" charset="0"/>
                          <a:cs typeface="Times New Roman" panose="02020603050405020304" pitchFamily="18" charset="0"/>
                        </a:rPr>
                        <a:t>2.3%</a:t>
                      </a:r>
                    </a:p>
                    <a:p>
                      <a:pPr marL="0" marR="0" algn="ctr">
                        <a:lnSpc>
                          <a:spcPct val="107000"/>
                        </a:lnSpc>
                        <a:spcBef>
                          <a:spcPts val="0"/>
                        </a:spcBef>
                        <a:spcAft>
                          <a:spcPts val="0"/>
                        </a:spcAft>
                      </a:pPr>
                      <a:r>
                        <a:rPr lang="en-US" sz="3600" kern="100" dirty="0">
                          <a:solidFill>
                            <a:srgbClr val="072D74"/>
                          </a:solidFill>
                          <a:effectLst/>
                          <a:latin typeface="Times New Roman" panose="02020603050405020304" pitchFamily="18" charset="0"/>
                          <a:cs typeface="Times New Roman" panose="02020603050405020304" pitchFamily="18" charset="0"/>
                        </a:rPr>
                        <a:t>1.8%</a:t>
                      </a:r>
                    </a:p>
                  </a:txBody>
                  <a:tcPr marT="0" marB="0"/>
                </a:tc>
                <a:tc>
                  <a:txBody>
                    <a:bodyPr/>
                    <a:lstStyle/>
                    <a:p>
                      <a:pPr marL="0" marR="0" lvl="0" indent="0" algn="l" defTabSz="2926080" rtl="0" eaLnBrk="1" fontAlgn="auto" latinLnBrk="0" hangingPunct="1">
                        <a:lnSpc>
                          <a:spcPct val="107000"/>
                        </a:lnSpc>
                        <a:spcBef>
                          <a:spcPts val="0"/>
                        </a:spcBef>
                        <a:spcAft>
                          <a:spcPts val="0"/>
                        </a:spcAft>
                        <a:buClrTx/>
                        <a:buSzTx/>
                        <a:buFontTx/>
                        <a:buNone/>
                        <a:tabLst/>
                        <a:defRPr/>
                      </a:pPr>
                      <a:endParaRPr lang="en-US" sz="3600" kern="100" dirty="0">
                        <a:solidFill>
                          <a:srgbClr val="072D74"/>
                        </a:solidFill>
                        <a:effectLst/>
                        <a:latin typeface="Times New Roman" panose="02020603050405020304" pitchFamily="18" charset="0"/>
                        <a:ea typeface="Calibri" panose="020F0502020204030204" pitchFamily="34" charset="0"/>
                        <a:cs typeface="Times New Roman" panose="02020603050405020304" pitchFamily="18" charset="0"/>
                      </a:endParaRPr>
                    </a:p>
                    <a:p>
                      <a:pPr marL="0" marR="0" lvl="0" indent="0" algn="l" defTabSz="2926080" rtl="0" eaLnBrk="1" fontAlgn="auto" latinLnBrk="0" hangingPunct="1">
                        <a:lnSpc>
                          <a:spcPct val="107000"/>
                        </a:lnSpc>
                        <a:spcBef>
                          <a:spcPts val="0"/>
                        </a:spcBef>
                        <a:spcAft>
                          <a:spcPts val="0"/>
                        </a:spcAft>
                        <a:buClrTx/>
                        <a:buSzTx/>
                        <a:buFontTx/>
                        <a:buNone/>
                        <a:tabLst/>
                        <a:defRPr/>
                      </a:pPr>
                      <a:r>
                        <a:rPr lang="en-US" sz="3600" kern="100" dirty="0">
                          <a:solidFill>
                            <a:srgbClr val="072D74"/>
                          </a:solidFill>
                          <a:effectLst/>
                          <a:latin typeface="Times New Roman" panose="02020603050405020304" pitchFamily="18" charset="0"/>
                          <a:ea typeface="Calibri" panose="020F0502020204030204" pitchFamily="34" charset="0"/>
                          <a:cs typeface="Times New Roman" panose="02020603050405020304" pitchFamily="18" charset="0"/>
                        </a:rPr>
                        <a:t>&lt;0.001</a:t>
                      </a:r>
                    </a:p>
                    <a:p>
                      <a:pPr marL="0" marR="0" lvl="0" indent="0" algn="l" defTabSz="2926080" rtl="0" eaLnBrk="1" fontAlgn="auto" latinLnBrk="0" hangingPunct="1">
                        <a:lnSpc>
                          <a:spcPct val="107000"/>
                        </a:lnSpc>
                        <a:spcBef>
                          <a:spcPts val="0"/>
                        </a:spcBef>
                        <a:spcAft>
                          <a:spcPts val="0"/>
                        </a:spcAft>
                        <a:buClrTx/>
                        <a:buSzTx/>
                        <a:buFontTx/>
                        <a:buNone/>
                        <a:tabLst/>
                        <a:defRPr/>
                      </a:pPr>
                      <a:r>
                        <a:rPr lang="en-US" sz="3600" kern="100" dirty="0">
                          <a:solidFill>
                            <a:srgbClr val="072D74"/>
                          </a:solidFill>
                          <a:effectLst/>
                          <a:latin typeface="Times New Roman" panose="02020603050405020304" pitchFamily="18" charset="0"/>
                          <a:ea typeface="Calibri" panose="020F0502020204030204" pitchFamily="34" charset="0"/>
                          <a:cs typeface="Times New Roman" panose="02020603050405020304" pitchFamily="18" charset="0"/>
                        </a:rPr>
                        <a:t>&lt;0.001</a:t>
                      </a:r>
                    </a:p>
                    <a:p>
                      <a:pPr marL="0" marR="0" lvl="0" indent="0" algn="l" defTabSz="2926080" rtl="0" eaLnBrk="1" fontAlgn="auto" latinLnBrk="0" hangingPunct="1">
                        <a:lnSpc>
                          <a:spcPct val="107000"/>
                        </a:lnSpc>
                        <a:spcBef>
                          <a:spcPts val="0"/>
                        </a:spcBef>
                        <a:spcAft>
                          <a:spcPts val="0"/>
                        </a:spcAft>
                        <a:buClrTx/>
                        <a:buSzTx/>
                        <a:buFontTx/>
                        <a:buNone/>
                        <a:tabLst/>
                        <a:defRPr/>
                      </a:pPr>
                      <a:r>
                        <a:rPr lang="en-US" sz="3600" kern="100" dirty="0">
                          <a:solidFill>
                            <a:srgbClr val="072D74"/>
                          </a:solidFill>
                          <a:effectLst/>
                          <a:latin typeface="Times New Roman" panose="02020603050405020304" pitchFamily="18" charset="0"/>
                          <a:ea typeface="Calibri" panose="020F0502020204030204" pitchFamily="34" charset="0"/>
                          <a:cs typeface="Times New Roman" panose="02020603050405020304" pitchFamily="18" charset="0"/>
                        </a:rPr>
                        <a:t>&lt;0.001</a:t>
                      </a:r>
                    </a:p>
                  </a:txBody>
                  <a:tcPr marT="0" marB="0"/>
                </a:tc>
                <a:extLst>
                  <a:ext uri="{0D108BD9-81ED-4DB2-BD59-A6C34878D82A}">
                    <a16:rowId xmlns:a16="http://schemas.microsoft.com/office/drawing/2014/main" val="1651206769"/>
                  </a:ext>
                </a:extLst>
              </a:tr>
              <a:tr h="527459">
                <a:tc>
                  <a:txBody>
                    <a:bodyPr/>
                    <a:lstStyle/>
                    <a:p>
                      <a:pPr marL="0" marR="0">
                        <a:lnSpc>
                          <a:spcPct val="107000"/>
                        </a:lnSpc>
                        <a:spcBef>
                          <a:spcPts val="0"/>
                        </a:spcBef>
                        <a:spcAft>
                          <a:spcPts val="0"/>
                        </a:spcAft>
                      </a:pPr>
                      <a:r>
                        <a:rPr lang="en-US" sz="3600" kern="100" dirty="0">
                          <a:effectLst/>
                          <a:latin typeface="Times New Roman" panose="02020603050405020304" pitchFamily="18" charset="0"/>
                          <a:cs typeface="Times New Roman" panose="02020603050405020304" pitchFamily="18" charset="0"/>
                        </a:rPr>
                        <a:t>Age</a:t>
                      </a:r>
                      <a:endParaRPr lang="en-US" sz="3600" kern="1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T="0" marB="0">
                    <a:solidFill>
                      <a:srgbClr val="072D74">
                        <a:alpha val="85000"/>
                      </a:srgbClr>
                    </a:solidFill>
                  </a:tcPr>
                </a:tc>
                <a:tc>
                  <a:txBody>
                    <a:bodyPr/>
                    <a:lstStyle/>
                    <a:p>
                      <a:pPr marL="0" marR="0" algn="ctr">
                        <a:lnSpc>
                          <a:spcPct val="107000"/>
                        </a:lnSpc>
                        <a:spcBef>
                          <a:spcPts val="0"/>
                        </a:spcBef>
                        <a:spcAft>
                          <a:spcPts val="0"/>
                        </a:spcAft>
                      </a:pPr>
                      <a:r>
                        <a:rPr lang="en-US" sz="3600" kern="100" dirty="0">
                          <a:solidFill>
                            <a:srgbClr val="072D74"/>
                          </a:solidFill>
                          <a:effectLst/>
                          <a:latin typeface="Times New Roman" panose="02020603050405020304" pitchFamily="18" charset="0"/>
                          <a:cs typeface="Times New Roman" panose="02020603050405020304" pitchFamily="18" charset="0"/>
                        </a:rPr>
                        <a:t>67.5 (9.5)</a:t>
                      </a:r>
                      <a:endParaRPr lang="en-US" sz="3600" kern="100" dirty="0">
                        <a:solidFill>
                          <a:srgbClr val="072D74"/>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T="0" marB="0"/>
                </a:tc>
                <a:tc>
                  <a:txBody>
                    <a:bodyPr/>
                    <a:lstStyle/>
                    <a:p>
                      <a:pPr marL="0" marR="0" algn="ctr">
                        <a:lnSpc>
                          <a:spcPct val="107000"/>
                        </a:lnSpc>
                        <a:spcBef>
                          <a:spcPts val="0"/>
                        </a:spcBef>
                        <a:spcAft>
                          <a:spcPts val="0"/>
                        </a:spcAft>
                      </a:pPr>
                      <a:r>
                        <a:rPr lang="en-US" sz="3600" kern="100" dirty="0">
                          <a:solidFill>
                            <a:srgbClr val="072D74"/>
                          </a:solidFill>
                          <a:effectLst/>
                          <a:latin typeface="Times New Roman" panose="02020603050405020304" pitchFamily="18" charset="0"/>
                          <a:cs typeface="Times New Roman" panose="02020603050405020304" pitchFamily="18" charset="0"/>
                        </a:rPr>
                        <a:t>65.0 (10.2)</a:t>
                      </a:r>
                      <a:endParaRPr lang="en-US" sz="3600" kern="100" dirty="0">
                        <a:solidFill>
                          <a:srgbClr val="072D74"/>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T="0" marB="0"/>
                </a:tc>
                <a:tc>
                  <a:txBody>
                    <a:bodyPr/>
                    <a:lstStyle/>
                    <a:p>
                      <a:pPr marL="0" marR="0" lvl="0" indent="0" algn="l" defTabSz="2926080" rtl="0" eaLnBrk="1" fontAlgn="auto" latinLnBrk="0" hangingPunct="1">
                        <a:lnSpc>
                          <a:spcPct val="107000"/>
                        </a:lnSpc>
                        <a:spcBef>
                          <a:spcPts val="0"/>
                        </a:spcBef>
                        <a:spcAft>
                          <a:spcPts val="0"/>
                        </a:spcAft>
                        <a:buClrTx/>
                        <a:buSzTx/>
                        <a:buFontTx/>
                        <a:buNone/>
                        <a:tabLst/>
                        <a:defRPr/>
                      </a:pPr>
                      <a:r>
                        <a:rPr lang="en-US" sz="3600" kern="100" dirty="0">
                          <a:solidFill>
                            <a:srgbClr val="072D74"/>
                          </a:solidFill>
                          <a:effectLst/>
                          <a:latin typeface="Times New Roman" panose="02020603050405020304" pitchFamily="18" charset="0"/>
                          <a:ea typeface="Calibri" panose="020F0502020204030204" pitchFamily="34" charset="0"/>
                          <a:cs typeface="Times New Roman" panose="02020603050405020304" pitchFamily="18" charset="0"/>
                        </a:rPr>
                        <a:t>&lt;0.001</a:t>
                      </a:r>
                    </a:p>
                  </a:txBody>
                  <a:tcPr marT="0" marB="0"/>
                </a:tc>
                <a:extLst>
                  <a:ext uri="{0D108BD9-81ED-4DB2-BD59-A6C34878D82A}">
                    <a16:rowId xmlns:a16="http://schemas.microsoft.com/office/drawing/2014/main" val="652122010"/>
                  </a:ext>
                </a:extLst>
              </a:tr>
              <a:tr h="527459">
                <a:tc>
                  <a:txBody>
                    <a:bodyPr/>
                    <a:lstStyle/>
                    <a:p>
                      <a:pPr marL="0" marR="0">
                        <a:lnSpc>
                          <a:spcPct val="107000"/>
                        </a:lnSpc>
                        <a:spcBef>
                          <a:spcPts val="0"/>
                        </a:spcBef>
                        <a:spcAft>
                          <a:spcPts val="0"/>
                        </a:spcAft>
                      </a:pPr>
                      <a:r>
                        <a:rPr lang="en-US" sz="3600" kern="100" dirty="0">
                          <a:effectLst/>
                          <a:latin typeface="Times New Roman" panose="02020603050405020304" pitchFamily="18" charset="0"/>
                          <a:cs typeface="Times New Roman" panose="02020603050405020304" pitchFamily="18" charset="0"/>
                        </a:rPr>
                        <a:t>Female</a:t>
                      </a:r>
                      <a:endParaRPr lang="en-US" sz="3600" kern="1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T="0" marB="0">
                    <a:solidFill>
                      <a:srgbClr val="072D74">
                        <a:alpha val="85000"/>
                      </a:srgbClr>
                    </a:solidFill>
                  </a:tcPr>
                </a:tc>
                <a:tc>
                  <a:txBody>
                    <a:bodyPr/>
                    <a:lstStyle/>
                    <a:p>
                      <a:pPr marL="0" marR="0" algn="ctr">
                        <a:lnSpc>
                          <a:spcPct val="107000"/>
                        </a:lnSpc>
                        <a:spcBef>
                          <a:spcPts val="0"/>
                        </a:spcBef>
                        <a:spcAft>
                          <a:spcPts val="0"/>
                        </a:spcAft>
                      </a:pPr>
                      <a:r>
                        <a:rPr lang="en-US" sz="3600" kern="100" dirty="0">
                          <a:solidFill>
                            <a:srgbClr val="072D74"/>
                          </a:solidFill>
                          <a:effectLst/>
                          <a:latin typeface="Times New Roman" panose="02020603050405020304" pitchFamily="18" charset="0"/>
                          <a:cs typeface="Times New Roman" panose="02020603050405020304" pitchFamily="18" charset="0"/>
                        </a:rPr>
                        <a:t>55.7%</a:t>
                      </a:r>
                      <a:endParaRPr lang="en-US" sz="3600" kern="100" dirty="0">
                        <a:solidFill>
                          <a:srgbClr val="072D74"/>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T="0" marB="0"/>
                </a:tc>
                <a:tc>
                  <a:txBody>
                    <a:bodyPr/>
                    <a:lstStyle/>
                    <a:p>
                      <a:pPr marL="0" marR="0" algn="ctr">
                        <a:lnSpc>
                          <a:spcPct val="107000"/>
                        </a:lnSpc>
                        <a:spcBef>
                          <a:spcPts val="0"/>
                        </a:spcBef>
                        <a:spcAft>
                          <a:spcPts val="0"/>
                        </a:spcAft>
                      </a:pPr>
                      <a:r>
                        <a:rPr lang="en-US" sz="3600" kern="100" dirty="0">
                          <a:solidFill>
                            <a:srgbClr val="072D74"/>
                          </a:solidFill>
                          <a:effectLst/>
                          <a:latin typeface="Times New Roman" panose="02020603050405020304" pitchFamily="18" charset="0"/>
                          <a:cs typeface="Times New Roman" panose="02020603050405020304" pitchFamily="18" charset="0"/>
                        </a:rPr>
                        <a:t>74.5%</a:t>
                      </a:r>
                      <a:endParaRPr lang="en-US" sz="3600" kern="100" dirty="0">
                        <a:solidFill>
                          <a:srgbClr val="072D74"/>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T="0" marB="0"/>
                </a:tc>
                <a:tc>
                  <a:txBody>
                    <a:bodyPr/>
                    <a:lstStyle/>
                    <a:p>
                      <a:pPr marL="0" marR="0" lvl="0" indent="0" algn="l" defTabSz="2926080" rtl="0" eaLnBrk="1" fontAlgn="auto" latinLnBrk="0" hangingPunct="1">
                        <a:lnSpc>
                          <a:spcPct val="107000"/>
                        </a:lnSpc>
                        <a:spcBef>
                          <a:spcPts val="0"/>
                        </a:spcBef>
                        <a:spcAft>
                          <a:spcPts val="0"/>
                        </a:spcAft>
                        <a:buClrTx/>
                        <a:buSzTx/>
                        <a:buFontTx/>
                        <a:buNone/>
                        <a:tabLst/>
                        <a:defRPr/>
                      </a:pPr>
                      <a:r>
                        <a:rPr lang="en-US" sz="3600" kern="100" dirty="0">
                          <a:solidFill>
                            <a:srgbClr val="072D74"/>
                          </a:solidFill>
                          <a:effectLst/>
                          <a:latin typeface="Times New Roman" panose="02020603050405020304" pitchFamily="18" charset="0"/>
                          <a:ea typeface="Calibri" panose="020F0502020204030204" pitchFamily="34" charset="0"/>
                          <a:cs typeface="Times New Roman" panose="02020603050405020304" pitchFamily="18" charset="0"/>
                        </a:rPr>
                        <a:t>&lt;0.001</a:t>
                      </a:r>
                    </a:p>
                  </a:txBody>
                  <a:tcPr marT="0" marB="0"/>
                </a:tc>
                <a:extLst>
                  <a:ext uri="{0D108BD9-81ED-4DB2-BD59-A6C34878D82A}">
                    <a16:rowId xmlns:a16="http://schemas.microsoft.com/office/drawing/2014/main" val="2330671375"/>
                  </a:ext>
                </a:extLst>
              </a:tr>
              <a:tr h="527459">
                <a:tc>
                  <a:txBody>
                    <a:bodyPr/>
                    <a:lstStyle/>
                    <a:p>
                      <a:pPr marL="0" marR="0">
                        <a:lnSpc>
                          <a:spcPct val="107000"/>
                        </a:lnSpc>
                        <a:spcBef>
                          <a:spcPts val="0"/>
                        </a:spcBef>
                        <a:spcAft>
                          <a:spcPts val="0"/>
                        </a:spcAft>
                      </a:pPr>
                      <a:r>
                        <a:rPr lang="en-US" sz="3600" kern="100" dirty="0">
                          <a:effectLst/>
                          <a:latin typeface="Times New Roman" panose="02020603050405020304" pitchFamily="18" charset="0"/>
                          <a:ea typeface="Calibri" panose="020F0502020204030204" pitchFamily="34" charset="0"/>
                          <a:cs typeface="Times New Roman" panose="02020603050405020304" pitchFamily="18" charset="0"/>
                        </a:rPr>
                        <a:t>White</a:t>
                      </a:r>
                    </a:p>
                  </a:txBody>
                  <a:tcPr marT="0" marB="0">
                    <a:solidFill>
                      <a:srgbClr val="072D74">
                        <a:alpha val="85000"/>
                      </a:srgbClr>
                    </a:solidFill>
                  </a:tcPr>
                </a:tc>
                <a:tc>
                  <a:txBody>
                    <a:bodyPr/>
                    <a:lstStyle/>
                    <a:p>
                      <a:pPr marL="0" marR="0" algn="ctr">
                        <a:lnSpc>
                          <a:spcPct val="107000"/>
                        </a:lnSpc>
                        <a:spcBef>
                          <a:spcPts val="0"/>
                        </a:spcBef>
                        <a:spcAft>
                          <a:spcPts val="0"/>
                        </a:spcAft>
                      </a:pPr>
                      <a:r>
                        <a:rPr lang="en-US" sz="3600" kern="100" dirty="0">
                          <a:solidFill>
                            <a:srgbClr val="072D74"/>
                          </a:solidFill>
                          <a:effectLst/>
                          <a:latin typeface="Times New Roman" panose="02020603050405020304" pitchFamily="18" charset="0"/>
                          <a:ea typeface="Calibri" panose="020F0502020204030204" pitchFamily="34" charset="0"/>
                          <a:cs typeface="Times New Roman" panose="02020603050405020304" pitchFamily="18" charset="0"/>
                        </a:rPr>
                        <a:t>75.7%</a:t>
                      </a:r>
                    </a:p>
                  </a:txBody>
                  <a:tcPr marT="0" marB="0"/>
                </a:tc>
                <a:tc>
                  <a:txBody>
                    <a:bodyPr/>
                    <a:lstStyle/>
                    <a:p>
                      <a:pPr marL="0" marR="0" algn="ctr">
                        <a:lnSpc>
                          <a:spcPct val="107000"/>
                        </a:lnSpc>
                        <a:spcBef>
                          <a:spcPts val="0"/>
                        </a:spcBef>
                        <a:spcAft>
                          <a:spcPts val="0"/>
                        </a:spcAft>
                      </a:pPr>
                      <a:r>
                        <a:rPr lang="en-US" sz="3600" kern="100" dirty="0">
                          <a:solidFill>
                            <a:srgbClr val="072D74"/>
                          </a:solidFill>
                          <a:effectLst/>
                          <a:latin typeface="Times New Roman" panose="02020603050405020304" pitchFamily="18" charset="0"/>
                          <a:ea typeface="Calibri" panose="020F0502020204030204" pitchFamily="34" charset="0"/>
                          <a:cs typeface="Times New Roman" panose="02020603050405020304" pitchFamily="18" charset="0"/>
                        </a:rPr>
                        <a:t>79.9%</a:t>
                      </a:r>
                    </a:p>
                  </a:txBody>
                  <a:tcPr marT="0" marB="0"/>
                </a:tc>
                <a:tc>
                  <a:txBody>
                    <a:bodyPr/>
                    <a:lstStyle/>
                    <a:p>
                      <a:pPr marL="0" marR="0" lvl="0" indent="0" algn="l" defTabSz="2926080" rtl="0" eaLnBrk="1" fontAlgn="auto" latinLnBrk="0" hangingPunct="1">
                        <a:lnSpc>
                          <a:spcPct val="107000"/>
                        </a:lnSpc>
                        <a:spcBef>
                          <a:spcPts val="0"/>
                        </a:spcBef>
                        <a:spcAft>
                          <a:spcPts val="0"/>
                        </a:spcAft>
                        <a:buClrTx/>
                        <a:buSzTx/>
                        <a:buFontTx/>
                        <a:buNone/>
                        <a:tabLst/>
                        <a:defRPr/>
                      </a:pPr>
                      <a:r>
                        <a:rPr lang="en-US" sz="3600" kern="100" dirty="0">
                          <a:solidFill>
                            <a:srgbClr val="072D74"/>
                          </a:solidFill>
                          <a:effectLst/>
                          <a:latin typeface="Times New Roman" panose="02020603050405020304" pitchFamily="18" charset="0"/>
                          <a:ea typeface="Calibri" panose="020F0502020204030204" pitchFamily="34" charset="0"/>
                          <a:cs typeface="Times New Roman" panose="02020603050405020304" pitchFamily="18" charset="0"/>
                        </a:rPr>
                        <a:t>&lt;0.001</a:t>
                      </a:r>
                    </a:p>
                  </a:txBody>
                  <a:tcPr marT="0" marB="0"/>
                </a:tc>
                <a:extLst>
                  <a:ext uri="{0D108BD9-81ED-4DB2-BD59-A6C34878D82A}">
                    <a16:rowId xmlns:a16="http://schemas.microsoft.com/office/drawing/2014/main" val="3614971256"/>
                  </a:ext>
                </a:extLst>
              </a:tr>
              <a:tr h="3921280">
                <a:tc>
                  <a:txBody>
                    <a:bodyPr/>
                    <a:lstStyle/>
                    <a:p>
                      <a:pPr marL="0" marR="0">
                        <a:lnSpc>
                          <a:spcPct val="107000"/>
                        </a:lnSpc>
                        <a:spcBef>
                          <a:spcPts val="0"/>
                        </a:spcBef>
                        <a:spcAft>
                          <a:spcPts val="0"/>
                        </a:spcAft>
                      </a:pPr>
                      <a:r>
                        <a:rPr lang="en-US" sz="3600" i="1" kern="100" dirty="0">
                          <a:effectLst/>
                          <a:latin typeface="Times New Roman" panose="02020603050405020304" pitchFamily="18" charset="0"/>
                          <a:cs typeface="Times New Roman" panose="02020603050405020304" pitchFamily="18" charset="0"/>
                        </a:rPr>
                        <a:t>Comorbidity</a:t>
                      </a:r>
                    </a:p>
                    <a:p>
                      <a:pPr marL="0" marR="0">
                        <a:lnSpc>
                          <a:spcPct val="107000"/>
                        </a:lnSpc>
                        <a:spcBef>
                          <a:spcPts val="0"/>
                        </a:spcBef>
                        <a:spcAft>
                          <a:spcPts val="0"/>
                        </a:spcAft>
                      </a:pPr>
                      <a:r>
                        <a:rPr lang="en-US" sz="3600" i="0" kern="100" dirty="0">
                          <a:effectLst/>
                          <a:latin typeface="Times New Roman" panose="02020603050405020304" pitchFamily="18" charset="0"/>
                          <a:cs typeface="Times New Roman" panose="02020603050405020304" pitchFamily="18" charset="0"/>
                        </a:rPr>
                        <a:t>   Obesity</a:t>
                      </a:r>
                    </a:p>
                    <a:p>
                      <a:pPr marL="0" marR="0">
                        <a:lnSpc>
                          <a:spcPct val="107000"/>
                        </a:lnSpc>
                        <a:spcBef>
                          <a:spcPts val="0"/>
                        </a:spcBef>
                        <a:spcAft>
                          <a:spcPts val="0"/>
                        </a:spcAft>
                      </a:pPr>
                      <a:r>
                        <a:rPr lang="en-US" sz="3600" kern="100" dirty="0">
                          <a:effectLst/>
                          <a:latin typeface="Times New Roman" panose="02020603050405020304" pitchFamily="18" charset="0"/>
                          <a:cs typeface="Times New Roman" panose="02020603050405020304" pitchFamily="18" charset="0"/>
                        </a:rPr>
                        <a:t>   Hypertension</a:t>
                      </a:r>
                    </a:p>
                    <a:p>
                      <a:pPr marL="0" marR="0">
                        <a:lnSpc>
                          <a:spcPct val="107000"/>
                        </a:lnSpc>
                        <a:spcBef>
                          <a:spcPts val="0"/>
                        </a:spcBef>
                        <a:spcAft>
                          <a:spcPts val="0"/>
                        </a:spcAft>
                      </a:pPr>
                      <a:r>
                        <a:rPr lang="en-US" sz="3600" kern="100" dirty="0">
                          <a:effectLst/>
                          <a:latin typeface="Times New Roman" panose="02020603050405020304" pitchFamily="18" charset="0"/>
                          <a:cs typeface="Times New Roman" panose="02020603050405020304" pitchFamily="18" charset="0"/>
                        </a:rPr>
                        <a:t>   Acute MI</a:t>
                      </a:r>
                    </a:p>
                    <a:p>
                      <a:pPr marL="0" marR="0">
                        <a:lnSpc>
                          <a:spcPct val="107000"/>
                        </a:lnSpc>
                        <a:spcBef>
                          <a:spcPts val="0"/>
                        </a:spcBef>
                        <a:spcAft>
                          <a:spcPts val="0"/>
                        </a:spcAft>
                      </a:pPr>
                      <a:r>
                        <a:rPr lang="en-US" sz="3600" kern="100" dirty="0">
                          <a:effectLst/>
                          <a:latin typeface="Times New Roman" panose="02020603050405020304" pitchFamily="18" charset="0"/>
                          <a:cs typeface="Times New Roman" panose="02020603050405020304" pitchFamily="18" charset="0"/>
                        </a:rPr>
                        <a:t>   Heart failure</a:t>
                      </a:r>
                    </a:p>
                    <a:p>
                      <a:pPr marL="0" marR="0">
                        <a:lnSpc>
                          <a:spcPct val="107000"/>
                        </a:lnSpc>
                        <a:spcBef>
                          <a:spcPts val="0"/>
                        </a:spcBef>
                        <a:spcAft>
                          <a:spcPts val="0"/>
                        </a:spcAft>
                      </a:pPr>
                      <a:r>
                        <a:rPr lang="en-US" sz="3600" kern="100" dirty="0">
                          <a:effectLst/>
                          <a:latin typeface="Times New Roman" panose="02020603050405020304" pitchFamily="18" charset="0"/>
                          <a:cs typeface="Times New Roman" panose="02020603050405020304" pitchFamily="18" charset="0"/>
                        </a:rPr>
                        <a:t>   Stroke</a:t>
                      </a:r>
                    </a:p>
                    <a:p>
                      <a:pPr marL="0" marR="0">
                        <a:lnSpc>
                          <a:spcPct val="107000"/>
                        </a:lnSpc>
                        <a:spcBef>
                          <a:spcPts val="0"/>
                        </a:spcBef>
                        <a:spcAft>
                          <a:spcPts val="0"/>
                        </a:spcAft>
                      </a:pPr>
                      <a:r>
                        <a:rPr lang="en-US" sz="3600" kern="100" dirty="0">
                          <a:effectLst/>
                          <a:latin typeface="Times New Roman" panose="02020603050405020304" pitchFamily="18" charset="0"/>
                          <a:cs typeface="Times New Roman" panose="02020603050405020304" pitchFamily="18" charset="0"/>
                        </a:rPr>
                        <a:t>   Alzheimer’s</a:t>
                      </a:r>
                    </a:p>
                  </a:txBody>
                  <a:tcPr marT="0" marB="0">
                    <a:solidFill>
                      <a:srgbClr val="072D74">
                        <a:alpha val="85000"/>
                      </a:srgbClr>
                    </a:solidFill>
                  </a:tcPr>
                </a:tc>
                <a:tc>
                  <a:txBody>
                    <a:bodyPr/>
                    <a:lstStyle/>
                    <a:p>
                      <a:pPr marL="0" marR="0" algn="ctr">
                        <a:lnSpc>
                          <a:spcPct val="107000"/>
                        </a:lnSpc>
                        <a:spcBef>
                          <a:spcPts val="0"/>
                        </a:spcBef>
                        <a:spcAft>
                          <a:spcPts val="0"/>
                        </a:spcAft>
                      </a:pPr>
                      <a:endParaRPr lang="en-US" sz="3600" kern="100" dirty="0">
                        <a:solidFill>
                          <a:srgbClr val="072D74"/>
                        </a:solidFill>
                        <a:effectLst/>
                        <a:latin typeface="Times New Roman" panose="02020603050405020304" pitchFamily="18" charset="0"/>
                        <a:cs typeface="Times New Roman" panose="02020603050405020304" pitchFamily="18" charset="0"/>
                      </a:endParaRPr>
                    </a:p>
                    <a:p>
                      <a:pPr marL="0" marR="0" algn="ctr">
                        <a:lnSpc>
                          <a:spcPct val="107000"/>
                        </a:lnSpc>
                        <a:spcBef>
                          <a:spcPts val="0"/>
                        </a:spcBef>
                        <a:spcAft>
                          <a:spcPts val="0"/>
                        </a:spcAft>
                      </a:pPr>
                      <a:r>
                        <a:rPr lang="en-US" sz="3600" kern="100" dirty="0">
                          <a:solidFill>
                            <a:srgbClr val="072D74"/>
                          </a:solidFill>
                          <a:effectLst/>
                          <a:latin typeface="Times New Roman" panose="02020603050405020304" pitchFamily="18" charset="0"/>
                          <a:cs typeface="Times New Roman" panose="02020603050405020304" pitchFamily="18" charset="0"/>
                        </a:rPr>
                        <a:t>10.4%</a:t>
                      </a:r>
                    </a:p>
                    <a:p>
                      <a:pPr marL="0" marR="0" algn="ctr">
                        <a:lnSpc>
                          <a:spcPct val="107000"/>
                        </a:lnSpc>
                        <a:spcBef>
                          <a:spcPts val="0"/>
                        </a:spcBef>
                        <a:spcAft>
                          <a:spcPts val="0"/>
                        </a:spcAft>
                      </a:pPr>
                      <a:r>
                        <a:rPr lang="en-US" sz="3600" kern="100" dirty="0">
                          <a:solidFill>
                            <a:srgbClr val="072D74"/>
                          </a:solidFill>
                          <a:effectLst/>
                          <a:latin typeface="Times New Roman" panose="02020603050405020304" pitchFamily="18" charset="0"/>
                          <a:cs typeface="Times New Roman" panose="02020603050405020304" pitchFamily="18" charset="0"/>
                        </a:rPr>
                        <a:t>15.4%</a:t>
                      </a:r>
                    </a:p>
                    <a:p>
                      <a:pPr marL="0" marR="0" algn="ctr">
                        <a:lnSpc>
                          <a:spcPct val="107000"/>
                        </a:lnSpc>
                        <a:spcBef>
                          <a:spcPts val="0"/>
                        </a:spcBef>
                        <a:spcAft>
                          <a:spcPts val="0"/>
                        </a:spcAft>
                      </a:pPr>
                      <a:r>
                        <a:rPr lang="en-US" sz="3600" kern="100" dirty="0">
                          <a:solidFill>
                            <a:srgbClr val="072D74"/>
                          </a:solidFill>
                          <a:effectLst/>
                          <a:latin typeface="Times New Roman" panose="02020603050405020304" pitchFamily="18" charset="0"/>
                          <a:cs typeface="Times New Roman" panose="02020603050405020304" pitchFamily="18" charset="0"/>
                        </a:rPr>
                        <a:t>4.4%</a:t>
                      </a:r>
                    </a:p>
                    <a:p>
                      <a:pPr marL="0" marR="0" algn="ctr">
                        <a:lnSpc>
                          <a:spcPct val="107000"/>
                        </a:lnSpc>
                        <a:spcBef>
                          <a:spcPts val="0"/>
                        </a:spcBef>
                        <a:spcAft>
                          <a:spcPts val="0"/>
                        </a:spcAft>
                      </a:pPr>
                      <a:r>
                        <a:rPr lang="en-US" sz="3600" kern="100" dirty="0">
                          <a:solidFill>
                            <a:srgbClr val="072D74"/>
                          </a:solidFill>
                          <a:effectLst/>
                          <a:latin typeface="Times New Roman" panose="02020603050405020304" pitchFamily="18" charset="0"/>
                          <a:cs typeface="Times New Roman" panose="02020603050405020304" pitchFamily="18" charset="0"/>
                        </a:rPr>
                        <a:t>16.7%</a:t>
                      </a:r>
                    </a:p>
                    <a:p>
                      <a:pPr marL="0" marR="0" algn="ctr">
                        <a:lnSpc>
                          <a:spcPct val="107000"/>
                        </a:lnSpc>
                        <a:spcBef>
                          <a:spcPts val="0"/>
                        </a:spcBef>
                        <a:spcAft>
                          <a:spcPts val="0"/>
                        </a:spcAft>
                      </a:pPr>
                      <a:r>
                        <a:rPr lang="en-US" sz="3600" kern="100" dirty="0">
                          <a:solidFill>
                            <a:srgbClr val="072D74"/>
                          </a:solidFill>
                          <a:effectLst/>
                          <a:latin typeface="Times New Roman" panose="02020603050405020304" pitchFamily="18" charset="0"/>
                          <a:cs typeface="Times New Roman" panose="02020603050405020304" pitchFamily="18" charset="0"/>
                        </a:rPr>
                        <a:t>11.5%</a:t>
                      </a:r>
                    </a:p>
                    <a:p>
                      <a:pPr marL="0" marR="0" algn="ctr">
                        <a:lnSpc>
                          <a:spcPct val="107000"/>
                        </a:lnSpc>
                        <a:spcBef>
                          <a:spcPts val="0"/>
                        </a:spcBef>
                        <a:spcAft>
                          <a:spcPts val="0"/>
                        </a:spcAft>
                      </a:pPr>
                      <a:r>
                        <a:rPr lang="en-US" sz="3600" kern="100" dirty="0">
                          <a:solidFill>
                            <a:srgbClr val="072D74"/>
                          </a:solidFill>
                          <a:effectLst/>
                          <a:latin typeface="Times New Roman" panose="02020603050405020304" pitchFamily="18" charset="0"/>
                          <a:cs typeface="Times New Roman" panose="02020603050405020304" pitchFamily="18" charset="0"/>
                        </a:rPr>
                        <a:t>1.1%</a:t>
                      </a:r>
                    </a:p>
                  </a:txBody>
                  <a:tcPr marT="0" marB="0"/>
                </a:tc>
                <a:tc>
                  <a:txBody>
                    <a:bodyPr/>
                    <a:lstStyle/>
                    <a:p>
                      <a:pPr marL="0" marR="0" algn="ctr">
                        <a:lnSpc>
                          <a:spcPct val="107000"/>
                        </a:lnSpc>
                        <a:spcBef>
                          <a:spcPts val="0"/>
                        </a:spcBef>
                        <a:spcAft>
                          <a:spcPts val="0"/>
                        </a:spcAft>
                      </a:pPr>
                      <a:endParaRPr lang="en-US" sz="3600" kern="100" dirty="0">
                        <a:solidFill>
                          <a:srgbClr val="072D74"/>
                        </a:solidFill>
                        <a:effectLst/>
                        <a:latin typeface="Times New Roman" panose="02020603050405020304" pitchFamily="18" charset="0"/>
                        <a:cs typeface="Times New Roman" panose="02020603050405020304" pitchFamily="18" charset="0"/>
                      </a:endParaRPr>
                    </a:p>
                    <a:p>
                      <a:pPr marL="0" marR="0" algn="ctr">
                        <a:lnSpc>
                          <a:spcPct val="107000"/>
                        </a:lnSpc>
                        <a:spcBef>
                          <a:spcPts val="0"/>
                        </a:spcBef>
                        <a:spcAft>
                          <a:spcPts val="0"/>
                        </a:spcAft>
                      </a:pPr>
                      <a:r>
                        <a:rPr lang="en-US" sz="3600" kern="100" dirty="0">
                          <a:solidFill>
                            <a:srgbClr val="072D74"/>
                          </a:solidFill>
                          <a:effectLst/>
                          <a:latin typeface="Times New Roman" panose="02020603050405020304" pitchFamily="18" charset="0"/>
                          <a:cs typeface="Times New Roman" panose="02020603050405020304" pitchFamily="18" charset="0"/>
                        </a:rPr>
                        <a:t>17.4%</a:t>
                      </a:r>
                    </a:p>
                    <a:p>
                      <a:pPr marL="0" marR="0" algn="ctr">
                        <a:lnSpc>
                          <a:spcPct val="107000"/>
                        </a:lnSpc>
                        <a:spcBef>
                          <a:spcPts val="0"/>
                        </a:spcBef>
                        <a:spcAft>
                          <a:spcPts val="0"/>
                        </a:spcAft>
                      </a:pPr>
                      <a:r>
                        <a:rPr lang="en-US" sz="3600" kern="100" dirty="0">
                          <a:solidFill>
                            <a:srgbClr val="072D74"/>
                          </a:solidFill>
                          <a:effectLst/>
                          <a:latin typeface="Times New Roman" panose="02020603050405020304" pitchFamily="18" charset="0"/>
                          <a:cs typeface="Times New Roman" panose="02020603050405020304" pitchFamily="18" charset="0"/>
                        </a:rPr>
                        <a:t>5.8%</a:t>
                      </a:r>
                    </a:p>
                    <a:p>
                      <a:pPr marL="0" marR="0" algn="ctr">
                        <a:lnSpc>
                          <a:spcPct val="107000"/>
                        </a:lnSpc>
                        <a:spcBef>
                          <a:spcPts val="0"/>
                        </a:spcBef>
                        <a:spcAft>
                          <a:spcPts val="0"/>
                        </a:spcAft>
                      </a:pPr>
                      <a:r>
                        <a:rPr lang="en-US" sz="3600" kern="100" dirty="0">
                          <a:solidFill>
                            <a:srgbClr val="072D74"/>
                          </a:solidFill>
                          <a:effectLst/>
                          <a:latin typeface="Times New Roman" panose="02020603050405020304" pitchFamily="18" charset="0"/>
                          <a:cs typeface="Times New Roman" panose="02020603050405020304" pitchFamily="18" charset="0"/>
                        </a:rPr>
                        <a:t>1.2%</a:t>
                      </a:r>
                    </a:p>
                    <a:p>
                      <a:pPr marL="0" marR="0" algn="ctr">
                        <a:lnSpc>
                          <a:spcPct val="107000"/>
                        </a:lnSpc>
                        <a:spcBef>
                          <a:spcPts val="0"/>
                        </a:spcBef>
                        <a:spcAft>
                          <a:spcPts val="0"/>
                        </a:spcAft>
                      </a:pPr>
                      <a:r>
                        <a:rPr lang="en-US" sz="3600" kern="100" dirty="0">
                          <a:solidFill>
                            <a:srgbClr val="072D74"/>
                          </a:solidFill>
                          <a:effectLst/>
                          <a:latin typeface="Times New Roman" panose="02020603050405020304" pitchFamily="18" charset="0"/>
                          <a:cs typeface="Times New Roman" panose="02020603050405020304" pitchFamily="18" charset="0"/>
                        </a:rPr>
                        <a:t>6.2%</a:t>
                      </a:r>
                    </a:p>
                    <a:p>
                      <a:pPr marL="0" marR="0" algn="ctr">
                        <a:lnSpc>
                          <a:spcPct val="107000"/>
                        </a:lnSpc>
                        <a:spcBef>
                          <a:spcPts val="0"/>
                        </a:spcBef>
                        <a:spcAft>
                          <a:spcPts val="0"/>
                        </a:spcAft>
                      </a:pPr>
                      <a:r>
                        <a:rPr lang="en-US" sz="3600" kern="100" dirty="0">
                          <a:solidFill>
                            <a:srgbClr val="072D74"/>
                          </a:solidFill>
                          <a:effectLst/>
                          <a:latin typeface="Times New Roman" panose="02020603050405020304" pitchFamily="18" charset="0"/>
                          <a:cs typeface="Times New Roman" panose="02020603050405020304" pitchFamily="18" charset="0"/>
                        </a:rPr>
                        <a:t>5.1%</a:t>
                      </a:r>
                    </a:p>
                    <a:p>
                      <a:pPr marL="0" marR="0" algn="ctr">
                        <a:lnSpc>
                          <a:spcPct val="107000"/>
                        </a:lnSpc>
                        <a:spcBef>
                          <a:spcPts val="0"/>
                        </a:spcBef>
                        <a:spcAft>
                          <a:spcPts val="0"/>
                        </a:spcAft>
                      </a:pPr>
                      <a:r>
                        <a:rPr lang="en-US" sz="3600" kern="100" dirty="0">
                          <a:solidFill>
                            <a:srgbClr val="072D74"/>
                          </a:solidFill>
                          <a:effectLst/>
                          <a:latin typeface="Times New Roman" panose="02020603050405020304" pitchFamily="18" charset="0"/>
                          <a:cs typeface="Times New Roman" panose="02020603050405020304" pitchFamily="18" charset="0"/>
                        </a:rPr>
                        <a:t>0.2%</a:t>
                      </a:r>
                    </a:p>
                  </a:txBody>
                  <a:tcPr marT="0" marB="0"/>
                </a:tc>
                <a:tc>
                  <a:txBody>
                    <a:bodyPr/>
                    <a:lstStyle/>
                    <a:p>
                      <a:pPr marL="0" marR="0" lvl="0" indent="0" algn="l" defTabSz="2926080" rtl="0" eaLnBrk="1" fontAlgn="auto" latinLnBrk="0" hangingPunct="1">
                        <a:lnSpc>
                          <a:spcPct val="107000"/>
                        </a:lnSpc>
                        <a:spcBef>
                          <a:spcPts val="0"/>
                        </a:spcBef>
                        <a:spcAft>
                          <a:spcPts val="0"/>
                        </a:spcAft>
                        <a:buClrTx/>
                        <a:buSzTx/>
                        <a:buFontTx/>
                        <a:buNone/>
                        <a:tabLst/>
                        <a:defRPr/>
                      </a:pPr>
                      <a:endParaRPr lang="en-US" sz="3600" kern="100" dirty="0">
                        <a:solidFill>
                          <a:srgbClr val="072D74"/>
                        </a:solidFill>
                        <a:effectLst/>
                        <a:latin typeface="Times New Roman" panose="02020603050405020304" pitchFamily="18" charset="0"/>
                        <a:ea typeface="Calibri" panose="020F0502020204030204" pitchFamily="34" charset="0"/>
                        <a:cs typeface="Times New Roman" panose="02020603050405020304" pitchFamily="18" charset="0"/>
                      </a:endParaRPr>
                    </a:p>
                    <a:p>
                      <a:pPr marL="0" marR="0" lvl="0" indent="0" algn="l" defTabSz="2926080" rtl="0" eaLnBrk="1" fontAlgn="auto" latinLnBrk="0" hangingPunct="1">
                        <a:lnSpc>
                          <a:spcPct val="107000"/>
                        </a:lnSpc>
                        <a:spcBef>
                          <a:spcPts val="0"/>
                        </a:spcBef>
                        <a:spcAft>
                          <a:spcPts val="0"/>
                        </a:spcAft>
                        <a:buClrTx/>
                        <a:buSzTx/>
                        <a:buFontTx/>
                        <a:buNone/>
                        <a:tabLst/>
                        <a:defRPr/>
                      </a:pPr>
                      <a:r>
                        <a:rPr lang="en-US" sz="3600" kern="100" dirty="0">
                          <a:solidFill>
                            <a:srgbClr val="072D74"/>
                          </a:solidFill>
                          <a:effectLst/>
                          <a:latin typeface="Times New Roman" panose="02020603050405020304" pitchFamily="18" charset="0"/>
                          <a:ea typeface="Calibri" panose="020F0502020204030204" pitchFamily="34" charset="0"/>
                          <a:cs typeface="Times New Roman" panose="02020603050405020304" pitchFamily="18" charset="0"/>
                        </a:rPr>
                        <a:t>&lt;0.001</a:t>
                      </a:r>
                    </a:p>
                    <a:p>
                      <a:pPr marL="0" marR="0" lvl="0" indent="0" algn="l" defTabSz="2926080" rtl="0" eaLnBrk="1" fontAlgn="auto" latinLnBrk="0" hangingPunct="1">
                        <a:lnSpc>
                          <a:spcPct val="107000"/>
                        </a:lnSpc>
                        <a:spcBef>
                          <a:spcPts val="0"/>
                        </a:spcBef>
                        <a:spcAft>
                          <a:spcPts val="0"/>
                        </a:spcAft>
                        <a:buClrTx/>
                        <a:buSzTx/>
                        <a:buFontTx/>
                        <a:buNone/>
                        <a:tabLst/>
                        <a:defRPr/>
                      </a:pPr>
                      <a:r>
                        <a:rPr lang="en-US" sz="3600" kern="100" dirty="0">
                          <a:solidFill>
                            <a:srgbClr val="072D74"/>
                          </a:solidFill>
                          <a:effectLst/>
                          <a:latin typeface="Times New Roman" panose="02020603050405020304" pitchFamily="18" charset="0"/>
                          <a:ea typeface="Calibri" panose="020F0502020204030204" pitchFamily="34" charset="0"/>
                          <a:cs typeface="Times New Roman" panose="02020603050405020304" pitchFamily="18" charset="0"/>
                        </a:rPr>
                        <a:t>&lt;0.001</a:t>
                      </a:r>
                    </a:p>
                    <a:p>
                      <a:pPr marL="0" marR="0" lvl="0" indent="0" algn="l" defTabSz="2926080" rtl="0" eaLnBrk="1" fontAlgn="auto" latinLnBrk="0" hangingPunct="1">
                        <a:lnSpc>
                          <a:spcPct val="107000"/>
                        </a:lnSpc>
                        <a:spcBef>
                          <a:spcPts val="0"/>
                        </a:spcBef>
                        <a:spcAft>
                          <a:spcPts val="0"/>
                        </a:spcAft>
                        <a:buClrTx/>
                        <a:buSzTx/>
                        <a:buFontTx/>
                        <a:buNone/>
                        <a:tabLst/>
                        <a:defRPr/>
                      </a:pPr>
                      <a:r>
                        <a:rPr lang="en-US" sz="3600" kern="100" dirty="0">
                          <a:solidFill>
                            <a:srgbClr val="072D74"/>
                          </a:solidFill>
                          <a:effectLst/>
                          <a:latin typeface="Times New Roman" panose="02020603050405020304" pitchFamily="18" charset="0"/>
                          <a:ea typeface="Calibri" panose="020F0502020204030204" pitchFamily="34" charset="0"/>
                          <a:cs typeface="Times New Roman" panose="02020603050405020304" pitchFamily="18" charset="0"/>
                        </a:rPr>
                        <a:t>&lt;0.001</a:t>
                      </a:r>
                    </a:p>
                    <a:p>
                      <a:pPr marL="0" marR="0" lvl="0" indent="0" algn="l" defTabSz="2926080" rtl="0" eaLnBrk="1" fontAlgn="auto" latinLnBrk="0" hangingPunct="1">
                        <a:lnSpc>
                          <a:spcPct val="107000"/>
                        </a:lnSpc>
                        <a:spcBef>
                          <a:spcPts val="0"/>
                        </a:spcBef>
                        <a:spcAft>
                          <a:spcPts val="0"/>
                        </a:spcAft>
                        <a:buClrTx/>
                        <a:buSzTx/>
                        <a:buFontTx/>
                        <a:buNone/>
                        <a:tabLst/>
                        <a:defRPr/>
                      </a:pPr>
                      <a:r>
                        <a:rPr lang="en-US" sz="3600" kern="100" dirty="0">
                          <a:solidFill>
                            <a:srgbClr val="072D74"/>
                          </a:solidFill>
                          <a:effectLst/>
                          <a:latin typeface="Times New Roman" panose="02020603050405020304" pitchFamily="18" charset="0"/>
                          <a:ea typeface="Calibri" panose="020F0502020204030204" pitchFamily="34" charset="0"/>
                          <a:cs typeface="Times New Roman" panose="02020603050405020304" pitchFamily="18" charset="0"/>
                        </a:rPr>
                        <a:t>&lt;0.001</a:t>
                      </a:r>
                    </a:p>
                    <a:p>
                      <a:pPr marL="0" marR="0" lvl="0" indent="0" algn="l" defTabSz="2926080" rtl="0" eaLnBrk="1" fontAlgn="auto" latinLnBrk="0" hangingPunct="1">
                        <a:lnSpc>
                          <a:spcPct val="107000"/>
                        </a:lnSpc>
                        <a:spcBef>
                          <a:spcPts val="0"/>
                        </a:spcBef>
                        <a:spcAft>
                          <a:spcPts val="0"/>
                        </a:spcAft>
                        <a:buClrTx/>
                        <a:buSzTx/>
                        <a:buFontTx/>
                        <a:buNone/>
                        <a:tabLst/>
                        <a:defRPr/>
                      </a:pPr>
                      <a:r>
                        <a:rPr lang="en-US" sz="3600" kern="100" dirty="0">
                          <a:solidFill>
                            <a:srgbClr val="072D74"/>
                          </a:solidFill>
                          <a:effectLst/>
                          <a:latin typeface="Times New Roman" panose="02020603050405020304" pitchFamily="18" charset="0"/>
                          <a:ea typeface="Calibri" panose="020F0502020204030204" pitchFamily="34" charset="0"/>
                          <a:cs typeface="Times New Roman" panose="02020603050405020304" pitchFamily="18" charset="0"/>
                        </a:rPr>
                        <a:t>&lt;0.001</a:t>
                      </a:r>
                    </a:p>
                    <a:p>
                      <a:pPr marL="0" marR="0" lvl="0" indent="0" algn="l" defTabSz="2926080" rtl="0" eaLnBrk="1" fontAlgn="auto" latinLnBrk="0" hangingPunct="1">
                        <a:lnSpc>
                          <a:spcPct val="107000"/>
                        </a:lnSpc>
                        <a:spcBef>
                          <a:spcPts val="0"/>
                        </a:spcBef>
                        <a:spcAft>
                          <a:spcPts val="0"/>
                        </a:spcAft>
                        <a:buClrTx/>
                        <a:buSzTx/>
                        <a:buFontTx/>
                        <a:buNone/>
                        <a:tabLst/>
                        <a:defRPr/>
                      </a:pPr>
                      <a:r>
                        <a:rPr lang="en-US" sz="3600" kern="100" dirty="0">
                          <a:solidFill>
                            <a:srgbClr val="072D74"/>
                          </a:solidFill>
                          <a:effectLst/>
                          <a:latin typeface="Times New Roman" panose="02020603050405020304" pitchFamily="18" charset="0"/>
                          <a:ea typeface="Calibri" panose="020F0502020204030204" pitchFamily="34" charset="0"/>
                          <a:cs typeface="Times New Roman" panose="02020603050405020304" pitchFamily="18" charset="0"/>
                        </a:rPr>
                        <a:t>&lt;0.001</a:t>
                      </a:r>
                    </a:p>
                  </a:txBody>
                  <a:tcPr marT="0" marB="0"/>
                </a:tc>
                <a:extLst>
                  <a:ext uri="{0D108BD9-81ED-4DB2-BD59-A6C34878D82A}">
                    <a16:rowId xmlns:a16="http://schemas.microsoft.com/office/drawing/2014/main" val="2222412319"/>
                  </a:ext>
                </a:extLst>
              </a:tr>
            </a:tbl>
          </a:graphicData>
        </a:graphic>
      </p:graphicFrame>
      <p:sp>
        <p:nvSpPr>
          <p:cNvPr id="28" name="Rectangle 27">
            <a:extLst>
              <a:ext uri="{FF2B5EF4-FFF2-40B4-BE49-F238E27FC236}">
                <a16:creationId xmlns:a16="http://schemas.microsoft.com/office/drawing/2014/main" id="{04F248D5-BD48-0CD0-22A6-7335F5214547}"/>
              </a:ext>
            </a:extLst>
          </p:cNvPr>
          <p:cNvSpPr/>
          <p:nvPr/>
        </p:nvSpPr>
        <p:spPr>
          <a:xfrm>
            <a:off x="675861" y="8335520"/>
            <a:ext cx="11191461" cy="6693891"/>
          </a:xfrm>
          <a:prstGeom prst="rect">
            <a:avLst/>
          </a:prstGeom>
          <a:solidFill>
            <a:srgbClr val="FFFFFF"/>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lIns="161797" tIns="80899" rIns="161797" bIns="80899">
            <a:noAutofit/>
          </a:bodyPr>
          <a:lstStyle/>
          <a:p>
            <a:pPr algn="just" defTabSz="3882542">
              <a:spcBef>
                <a:spcPts val="2203"/>
              </a:spcBef>
              <a:defRPr/>
            </a:pPr>
            <a:r>
              <a:rPr lang="en-US" altLang="en-US" sz="4000" dirty="0">
                <a:solidFill>
                  <a:srgbClr val="072D74"/>
                </a:solidFill>
                <a:latin typeface="Times New Roman" panose="02020603050405020304" pitchFamily="18" charset="0"/>
                <a:cs typeface="Times New Roman" panose="02020603050405020304" pitchFamily="18" charset="0"/>
              </a:rPr>
              <a:t>The rising use of Glucagon-like peptide-1 receptor agonists (GLP-1s) and the current restriction on Medicare's coverage of these drugs for “cosmetic purposes” may encourage off-label prescribing of diabetic products to treat obesity. </a:t>
            </a:r>
          </a:p>
          <a:p>
            <a:pPr algn="just" defTabSz="3882542">
              <a:spcBef>
                <a:spcPts val="2203"/>
              </a:spcBef>
              <a:defRPr/>
            </a:pPr>
            <a:r>
              <a:rPr lang="en-US" altLang="en-US" sz="4000" dirty="0">
                <a:solidFill>
                  <a:srgbClr val="072D74"/>
                </a:solidFill>
                <a:latin typeface="Times New Roman" panose="02020603050405020304" pitchFamily="18" charset="0"/>
                <a:cs typeface="Times New Roman" panose="02020603050405020304" pitchFamily="18" charset="0"/>
              </a:rPr>
              <a:t>Understanding the extent of off-label GLP-1s prescribing and whether Part D plans are responding via increased utilization management (UM) has implications for policy and spending </a:t>
            </a:r>
            <a:r>
              <a:rPr lang="en-CA" altLang="en-US" sz="4000" dirty="0">
                <a:solidFill>
                  <a:srgbClr val="072D74"/>
                </a:solidFill>
                <a:latin typeface="Times New Roman" panose="02020603050405020304" pitchFamily="18" charset="0"/>
                <a:cs typeface="Times New Roman" panose="02020603050405020304" pitchFamily="18" charset="0"/>
              </a:rPr>
              <a:t>(the </a:t>
            </a:r>
            <a:r>
              <a:rPr lang="en-CA" altLang="en-US" sz="4000" u="sng" dirty="0">
                <a:solidFill>
                  <a:srgbClr val="072D74"/>
                </a:solidFill>
                <a:latin typeface="Times New Roman" panose="02020603050405020304" pitchFamily="18" charset="0"/>
                <a:cs typeface="Times New Roman" panose="02020603050405020304" pitchFamily="18" charset="0"/>
              </a:rPr>
              <a:t>Treat and Reduce Obesity Act</a:t>
            </a:r>
            <a:r>
              <a:rPr lang="en-CA" altLang="en-US" sz="4000" dirty="0">
                <a:solidFill>
                  <a:srgbClr val="072D74"/>
                </a:solidFill>
                <a:latin typeface="Times New Roman" panose="02020603050405020304" pitchFamily="18" charset="0"/>
                <a:cs typeface="Times New Roman" panose="02020603050405020304" pitchFamily="18" charset="0"/>
              </a:rPr>
              <a:t>, is being debated in congress). </a:t>
            </a:r>
          </a:p>
        </p:txBody>
      </p:sp>
      <p:sp>
        <p:nvSpPr>
          <p:cNvPr id="16" name="Rectangle 15">
            <a:extLst>
              <a:ext uri="{FF2B5EF4-FFF2-40B4-BE49-F238E27FC236}">
                <a16:creationId xmlns:a16="http://schemas.microsoft.com/office/drawing/2014/main" id="{193FA191-9E4D-2CAB-FCFE-F3A4A7DED75E}"/>
              </a:ext>
            </a:extLst>
          </p:cNvPr>
          <p:cNvSpPr/>
          <p:nvPr/>
        </p:nvSpPr>
        <p:spPr bwMode="auto">
          <a:xfrm>
            <a:off x="28061522" y="3809022"/>
            <a:ext cx="15141119" cy="798779"/>
          </a:xfrm>
          <a:prstGeom prst="rect">
            <a:avLst/>
          </a:prstGeom>
          <a:solidFill>
            <a:srgbClr val="072D74"/>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3882542">
              <a:defRPr/>
            </a:pPr>
            <a:r>
              <a:rPr lang="fr-CA" sz="4400" b="1" dirty="0">
                <a:solidFill>
                  <a:schemeClr val="bg1"/>
                </a:solidFill>
                <a:latin typeface="Times New Roman" panose="02020603050405020304" pitchFamily="18" charset="0"/>
                <a:cs typeface="Times New Roman" panose="02020603050405020304" pitchFamily="18" charset="0"/>
              </a:rPr>
              <a:t>Table 1: First Fill </a:t>
            </a:r>
            <a:r>
              <a:rPr lang="fr-CA" sz="4400" b="1" dirty="0" err="1">
                <a:solidFill>
                  <a:schemeClr val="bg1"/>
                </a:solidFill>
                <a:latin typeface="Times New Roman" panose="02020603050405020304" pitchFamily="18" charset="0"/>
                <a:cs typeface="Times New Roman" panose="02020603050405020304" pitchFamily="18" charset="0"/>
              </a:rPr>
              <a:t>with</a:t>
            </a:r>
            <a:r>
              <a:rPr lang="fr-CA" sz="4400" b="1" dirty="0">
                <a:solidFill>
                  <a:schemeClr val="bg1"/>
                </a:solidFill>
                <a:latin typeface="Times New Roman" panose="02020603050405020304" pitchFamily="18" charset="0"/>
                <a:cs typeface="Times New Roman" panose="02020603050405020304" pitchFamily="18" charset="0"/>
              </a:rPr>
              <a:t> New GLP-1 </a:t>
            </a:r>
            <a:r>
              <a:rPr lang="fr-CA" sz="4400" b="1" dirty="0" err="1">
                <a:solidFill>
                  <a:schemeClr val="bg1"/>
                </a:solidFill>
                <a:latin typeface="Times New Roman" panose="02020603050405020304" pitchFamily="18" charset="0"/>
                <a:cs typeface="Times New Roman" panose="02020603050405020304" pitchFamily="18" charset="0"/>
              </a:rPr>
              <a:t>Rx</a:t>
            </a:r>
            <a:endParaRPr lang="en-CA" sz="4400" b="1" dirty="0">
              <a:solidFill>
                <a:schemeClr val="bg1"/>
              </a:solidFill>
              <a:latin typeface="Times New Roman" panose="02020603050405020304" pitchFamily="18" charset="0"/>
              <a:cs typeface="Times New Roman" panose="02020603050405020304" pitchFamily="18" charset="0"/>
            </a:endParaRPr>
          </a:p>
        </p:txBody>
      </p:sp>
      <p:pic>
        <p:nvPicPr>
          <p:cNvPr id="2" name="Picture 1">
            <a:extLst>
              <a:ext uri="{FF2B5EF4-FFF2-40B4-BE49-F238E27FC236}">
                <a16:creationId xmlns:a16="http://schemas.microsoft.com/office/drawing/2014/main" id="{5B802F5A-D3C5-1C6F-F4D2-608FF5F1E1FA}"/>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2494094" y="12030075"/>
            <a:ext cx="14882292" cy="9338606"/>
          </a:xfrm>
          <a:prstGeom prst="rect">
            <a:avLst/>
          </a:prstGeom>
        </p:spPr>
      </p:pic>
      <p:sp>
        <p:nvSpPr>
          <p:cNvPr id="5" name="Rectangle 4">
            <a:extLst>
              <a:ext uri="{FF2B5EF4-FFF2-40B4-BE49-F238E27FC236}">
                <a16:creationId xmlns:a16="http://schemas.microsoft.com/office/drawing/2014/main" id="{5E166812-ADC3-843F-39E7-E1605EA0FC30}"/>
              </a:ext>
            </a:extLst>
          </p:cNvPr>
          <p:cNvSpPr/>
          <p:nvPr/>
        </p:nvSpPr>
        <p:spPr bwMode="auto">
          <a:xfrm>
            <a:off x="12368463" y="10554653"/>
            <a:ext cx="15027911" cy="1231107"/>
          </a:xfrm>
          <a:prstGeom prst="rect">
            <a:avLst/>
          </a:prstGeom>
          <a:solidFill>
            <a:srgbClr val="072D74"/>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3882542">
              <a:defRPr/>
            </a:pPr>
            <a:r>
              <a:rPr lang="fr-CA" sz="4400" b="1" dirty="0">
                <a:solidFill>
                  <a:schemeClr val="bg1"/>
                </a:solidFill>
                <a:latin typeface="Times New Roman" panose="02020603050405020304" pitchFamily="18" charset="0"/>
                <a:cs typeface="Times New Roman" panose="02020603050405020304" pitchFamily="18" charset="0"/>
              </a:rPr>
              <a:t>Figure 1: New  GLP-1 Users in Medicare by </a:t>
            </a:r>
            <a:r>
              <a:rPr lang="fr-CA" sz="4400" b="1" dirty="0" err="1">
                <a:solidFill>
                  <a:schemeClr val="bg1"/>
                </a:solidFill>
                <a:latin typeface="Times New Roman" panose="02020603050405020304" pitchFamily="18" charset="0"/>
                <a:cs typeface="Times New Roman" panose="02020603050405020304" pitchFamily="18" charset="0"/>
              </a:rPr>
              <a:t>Month</a:t>
            </a:r>
            <a:r>
              <a:rPr lang="fr-CA" sz="4400" b="1" dirty="0">
                <a:solidFill>
                  <a:schemeClr val="bg1"/>
                </a:solidFill>
                <a:latin typeface="Times New Roman" panose="02020603050405020304" pitchFamily="18" charset="0"/>
                <a:cs typeface="Times New Roman" panose="02020603050405020304" pitchFamily="18" charset="0"/>
              </a:rPr>
              <a:t> (N=187,544)</a:t>
            </a:r>
            <a:endParaRPr lang="en-CA" sz="4400" b="1" dirty="0">
              <a:solidFill>
                <a:schemeClr val="bg1"/>
              </a:solidFill>
              <a:latin typeface="Times New Roman" panose="02020603050405020304" pitchFamily="18" charset="0"/>
              <a:cs typeface="Times New Roman" panose="02020603050405020304" pitchFamily="18" charset="0"/>
            </a:endParaRPr>
          </a:p>
        </p:txBody>
      </p:sp>
      <p:sp>
        <p:nvSpPr>
          <p:cNvPr id="8" name="TextBox 7">
            <a:extLst>
              <a:ext uri="{FF2B5EF4-FFF2-40B4-BE49-F238E27FC236}">
                <a16:creationId xmlns:a16="http://schemas.microsoft.com/office/drawing/2014/main" id="{93D9097A-1DA9-F0A7-B467-706E2A532B94}"/>
              </a:ext>
            </a:extLst>
          </p:cNvPr>
          <p:cNvSpPr txBox="1"/>
          <p:nvPr/>
        </p:nvSpPr>
        <p:spPr>
          <a:xfrm>
            <a:off x="14871442" y="15495758"/>
            <a:ext cx="3361355" cy="2677656"/>
          </a:xfrm>
          <a:prstGeom prst="rect">
            <a:avLst/>
          </a:prstGeom>
          <a:noFill/>
        </p:spPr>
        <p:txBody>
          <a:bodyPr wrap="square" rtlCol="0">
            <a:spAutoFit/>
          </a:bodyPr>
          <a:lstStyle/>
          <a:p>
            <a:pPr algn="ctr"/>
            <a:r>
              <a:rPr lang="en-US" altLang="en-US" sz="3360" dirty="0">
                <a:solidFill>
                  <a:srgbClr val="072D74"/>
                </a:solidFill>
                <a:latin typeface="Times New Roman" panose="02020603050405020304" pitchFamily="18" charset="0"/>
                <a:cs typeface="Times New Roman" panose="02020603050405020304" pitchFamily="18" charset="0"/>
              </a:rPr>
              <a:t>Positive </a:t>
            </a:r>
            <a:r>
              <a:rPr lang="en-US" altLang="en-US" sz="3360" dirty="0" err="1">
                <a:solidFill>
                  <a:srgbClr val="072D74"/>
                </a:solidFill>
                <a:latin typeface="Times New Roman" panose="02020603050405020304" pitchFamily="18" charset="0"/>
                <a:cs typeface="Times New Roman" panose="02020603050405020304" pitchFamily="18" charset="0"/>
              </a:rPr>
              <a:t>Semaglutide</a:t>
            </a:r>
            <a:r>
              <a:rPr lang="en-US" altLang="en-US" sz="3360" dirty="0">
                <a:solidFill>
                  <a:srgbClr val="072D74"/>
                </a:solidFill>
                <a:latin typeface="Times New Roman" panose="02020603050405020304" pitchFamily="18" charset="0"/>
                <a:cs typeface="Times New Roman" panose="02020603050405020304" pitchFamily="18" charset="0"/>
              </a:rPr>
              <a:t> results for weight loss published</a:t>
            </a:r>
          </a:p>
          <a:p>
            <a:pPr algn="ctr"/>
            <a:r>
              <a:rPr lang="en-US" sz="2800" dirty="0">
                <a:solidFill>
                  <a:srgbClr val="072D74"/>
                </a:solidFill>
                <a:latin typeface="Times New Roman" panose="02020603050405020304" pitchFamily="18" charset="0"/>
                <a:cs typeface="Times New Roman" panose="02020603050405020304" pitchFamily="18" charset="0"/>
              </a:rPr>
              <a:t>(Feb 2021)</a:t>
            </a:r>
            <a:endParaRPr lang="en-US" sz="2800" dirty="0"/>
          </a:p>
        </p:txBody>
      </p:sp>
      <p:cxnSp>
        <p:nvCxnSpPr>
          <p:cNvPr id="10" name="Straight Arrow Connector 9">
            <a:extLst>
              <a:ext uri="{FF2B5EF4-FFF2-40B4-BE49-F238E27FC236}">
                <a16:creationId xmlns:a16="http://schemas.microsoft.com/office/drawing/2014/main" id="{FCF30D79-E05F-A5E0-7990-F8E31889C364}"/>
              </a:ext>
            </a:extLst>
          </p:cNvPr>
          <p:cNvCxnSpPr>
            <a:cxnSpLocks/>
          </p:cNvCxnSpPr>
          <p:nvPr/>
        </p:nvCxnSpPr>
        <p:spPr>
          <a:xfrm>
            <a:off x="17687296" y="17816173"/>
            <a:ext cx="1452521" cy="357241"/>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sp>
        <p:nvSpPr>
          <p:cNvPr id="30" name="TextBox 29">
            <a:extLst>
              <a:ext uri="{FF2B5EF4-FFF2-40B4-BE49-F238E27FC236}">
                <a16:creationId xmlns:a16="http://schemas.microsoft.com/office/drawing/2014/main" id="{717EBFAA-DB37-AAE7-DB99-0E4DC67C9964}"/>
              </a:ext>
            </a:extLst>
          </p:cNvPr>
          <p:cNvSpPr txBox="1"/>
          <p:nvPr/>
        </p:nvSpPr>
        <p:spPr>
          <a:xfrm>
            <a:off x="20122768" y="15410750"/>
            <a:ext cx="2854492" cy="609398"/>
          </a:xfrm>
          <a:prstGeom prst="rect">
            <a:avLst/>
          </a:prstGeom>
          <a:solidFill>
            <a:schemeClr val="bg1"/>
          </a:solidFill>
        </p:spPr>
        <p:txBody>
          <a:bodyPr wrap="square" rtlCol="0">
            <a:spAutoFit/>
          </a:bodyPr>
          <a:lstStyle/>
          <a:p>
            <a:pPr algn="ctr"/>
            <a:endParaRPr lang="en-US" sz="3360" dirty="0"/>
          </a:p>
        </p:txBody>
      </p:sp>
      <p:sp>
        <p:nvSpPr>
          <p:cNvPr id="31" name="TextBox 30">
            <a:extLst>
              <a:ext uri="{FF2B5EF4-FFF2-40B4-BE49-F238E27FC236}">
                <a16:creationId xmlns:a16="http://schemas.microsoft.com/office/drawing/2014/main" id="{C0B08928-406E-D58C-932D-173300E48CC7}"/>
              </a:ext>
            </a:extLst>
          </p:cNvPr>
          <p:cNvSpPr txBox="1"/>
          <p:nvPr/>
        </p:nvSpPr>
        <p:spPr>
          <a:xfrm>
            <a:off x="21925414" y="18343708"/>
            <a:ext cx="3939171" cy="609398"/>
          </a:xfrm>
          <a:prstGeom prst="rect">
            <a:avLst/>
          </a:prstGeom>
          <a:solidFill>
            <a:schemeClr val="bg1"/>
          </a:solidFill>
        </p:spPr>
        <p:txBody>
          <a:bodyPr wrap="square" rtlCol="0">
            <a:spAutoFit/>
          </a:bodyPr>
          <a:lstStyle/>
          <a:p>
            <a:pPr algn="ctr"/>
            <a:endParaRPr lang="en-US" sz="3360" dirty="0"/>
          </a:p>
        </p:txBody>
      </p:sp>
      <p:cxnSp>
        <p:nvCxnSpPr>
          <p:cNvPr id="32" name="Straight Arrow Connector 31">
            <a:extLst>
              <a:ext uri="{FF2B5EF4-FFF2-40B4-BE49-F238E27FC236}">
                <a16:creationId xmlns:a16="http://schemas.microsoft.com/office/drawing/2014/main" id="{2E3E0DD4-8A92-A764-7C83-C48101A97933}"/>
              </a:ext>
            </a:extLst>
          </p:cNvPr>
          <p:cNvCxnSpPr>
            <a:cxnSpLocks/>
          </p:cNvCxnSpPr>
          <p:nvPr/>
        </p:nvCxnSpPr>
        <p:spPr>
          <a:xfrm>
            <a:off x="19893450" y="16345469"/>
            <a:ext cx="586630" cy="1756289"/>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sp>
        <p:nvSpPr>
          <p:cNvPr id="27" name="TextBox 26">
            <a:extLst>
              <a:ext uri="{FF2B5EF4-FFF2-40B4-BE49-F238E27FC236}">
                <a16:creationId xmlns:a16="http://schemas.microsoft.com/office/drawing/2014/main" id="{D1E348CA-670B-7B14-0311-745AC9A97A56}"/>
              </a:ext>
            </a:extLst>
          </p:cNvPr>
          <p:cNvSpPr txBox="1"/>
          <p:nvPr/>
        </p:nvSpPr>
        <p:spPr>
          <a:xfrm>
            <a:off x="18271262" y="14740051"/>
            <a:ext cx="2854492" cy="1557349"/>
          </a:xfrm>
          <a:prstGeom prst="rect">
            <a:avLst/>
          </a:prstGeom>
          <a:noFill/>
        </p:spPr>
        <p:txBody>
          <a:bodyPr wrap="square" rtlCol="0">
            <a:spAutoFit/>
          </a:bodyPr>
          <a:lstStyle/>
          <a:p>
            <a:pPr algn="ctr"/>
            <a:r>
              <a:rPr lang="en-US" altLang="en-US" sz="3360" dirty="0" err="1">
                <a:solidFill>
                  <a:srgbClr val="072D74"/>
                </a:solidFill>
                <a:latin typeface="Times New Roman" panose="02020603050405020304" pitchFamily="18" charset="0"/>
                <a:cs typeface="Times New Roman" panose="02020603050405020304" pitchFamily="18" charset="0"/>
              </a:rPr>
              <a:t>Weghovy</a:t>
            </a:r>
            <a:r>
              <a:rPr lang="en-US" altLang="en-US" sz="3360" dirty="0">
                <a:solidFill>
                  <a:srgbClr val="072D74"/>
                </a:solidFill>
                <a:latin typeface="Times New Roman" panose="02020603050405020304" pitchFamily="18" charset="0"/>
                <a:cs typeface="Times New Roman" panose="02020603050405020304" pitchFamily="18" charset="0"/>
              </a:rPr>
              <a:t> Launches</a:t>
            </a:r>
          </a:p>
          <a:p>
            <a:pPr algn="ctr"/>
            <a:r>
              <a:rPr lang="en-US" sz="2800" dirty="0">
                <a:solidFill>
                  <a:srgbClr val="072D74"/>
                </a:solidFill>
                <a:latin typeface="Times New Roman" panose="02020603050405020304" pitchFamily="18" charset="0"/>
                <a:cs typeface="Times New Roman" panose="02020603050405020304" pitchFamily="18" charset="0"/>
              </a:rPr>
              <a:t>(June 2021)</a:t>
            </a:r>
            <a:endParaRPr lang="en-US" sz="2800" dirty="0"/>
          </a:p>
        </p:txBody>
      </p:sp>
      <p:sp>
        <p:nvSpPr>
          <p:cNvPr id="40" name="TextBox 39">
            <a:extLst>
              <a:ext uri="{FF2B5EF4-FFF2-40B4-BE49-F238E27FC236}">
                <a16:creationId xmlns:a16="http://schemas.microsoft.com/office/drawing/2014/main" id="{4E86AE4C-E25D-1315-CBC3-648160CD5216}"/>
              </a:ext>
            </a:extLst>
          </p:cNvPr>
          <p:cNvSpPr txBox="1"/>
          <p:nvPr/>
        </p:nvSpPr>
        <p:spPr>
          <a:xfrm>
            <a:off x="22080183" y="12218036"/>
            <a:ext cx="4747623" cy="584775"/>
          </a:xfrm>
          <a:prstGeom prst="rect">
            <a:avLst/>
          </a:prstGeom>
          <a:noFill/>
        </p:spPr>
        <p:txBody>
          <a:bodyPr wrap="square" rtlCol="0">
            <a:spAutoFit/>
          </a:bodyPr>
          <a:lstStyle/>
          <a:p>
            <a:pPr algn="ctr"/>
            <a:r>
              <a:rPr lang="en-US" altLang="en-US" sz="3200" dirty="0">
                <a:solidFill>
                  <a:srgbClr val="0432FF"/>
                </a:solidFill>
                <a:cs typeface="Times New Roman" panose="02020603050405020304" pitchFamily="18" charset="0"/>
              </a:rPr>
              <a:t>GLP-1 new users</a:t>
            </a:r>
            <a:endParaRPr lang="en-US" sz="3200" dirty="0">
              <a:solidFill>
                <a:srgbClr val="0432FF"/>
              </a:solidFill>
            </a:endParaRPr>
          </a:p>
        </p:txBody>
      </p:sp>
      <p:sp>
        <p:nvSpPr>
          <p:cNvPr id="41" name="TextBox 40">
            <a:extLst>
              <a:ext uri="{FF2B5EF4-FFF2-40B4-BE49-F238E27FC236}">
                <a16:creationId xmlns:a16="http://schemas.microsoft.com/office/drawing/2014/main" id="{50C181D2-D6E5-16B1-A6E8-9D3ED12FF3B3}"/>
              </a:ext>
            </a:extLst>
          </p:cNvPr>
          <p:cNvSpPr txBox="1"/>
          <p:nvPr/>
        </p:nvSpPr>
        <p:spPr>
          <a:xfrm>
            <a:off x="20834808" y="18856271"/>
            <a:ext cx="4747623" cy="584775"/>
          </a:xfrm>
          <a:prstGeom prst="rect">
            <a:avLst/>
          </a:prstGeom>
          <a:noFill/>
        </p:spPr>
        <p:txBody>
          <a:bodyPr wrap="square" rtlCol="0">
            <a:spAutoFit/>
          </a:bodyPr>
          <a:lstStyle/>
          <a:p>
            <a:pPr algn="ctr"/>
            <a:r>
              <a:rPr lang="en-US" altLang="en-US" sz="3200" dirty="0">
                <a:solidFill>
                  <a:srgbClr val="FF0000"/>
                </a:solidFill>
                <a:cs typeface="Times New Roman" panose="02020603050405020304" pitchFamily="18" charset="0"/>
              </a:rPr>
              <a:t>Possibly Off-label users</a:t>
            </a:r>
            <a:endParaRPr lang="en-US" sz="3200" dirty="0">
              <a:solidFill>
                <a:srgbClr val="FF0000"/>
              </a:solidFill>
            </a:endParaRPr>
          </a:p>
        </p:txBody>
      </p:sp>
      <p:sp>
        <p:nvSpPr>
          <p:cNvPr id="42" name="TextBox 41">
            <a:extLst>
              <a:ext uri="{FF2B5EF4-FFF2-40B4-BE49-F238E27FC236}">
                <a16:creationId xmlns:a16="http://schemas.microsoft.com/office/drawing/2014/main" id="{680F14E0-0DAF-CCDD-A71A-4351AD9BF87A}"/>
              </a:ext>
            </a:extLst>
          </p:cNvPr>
          <p:cNvSpPr txBox="1"/>
          <p:nvPr/>
        </p:nvSpPr>
        <p:spPr>
          <a:xfrm>
            <a:off x="20777370" y="13090708"/>
            <a:ext cx="2854492" cy="1557349"/>
          </a:xfrm>
          <a:prstGeom prst="rect">
            <a:avLst/>
          </a:prstGeom>
          <a:noFill/>
        </p:spPr>
        <p:txBody>
          <a:bodyPr wrap="square" rtlCol="0">
            <a:spAutoFit/>
          </a:bodyPr>
          <a:lstStyle/>
          <a:p>
            <a:pPr algn="ctr"/>
            <a:r>
              <a:rPr lang="en-US" altLang="en-US" sz="3360" dirty="0" err="1">
                <a:solidFill>
                  <a:srgbClr val="072D74"/>
                </a:solidFill>
                <a:latin typeface="Times New Roman" panose="02020603050405020304" pitchFamily="18" charset="0"/>
                <a:cs typeface="Times New Roman" panose="02020603050405020304" pitchFamily="18" charset="0"/>
              </a:rPr>
              <a:t>Mounjaro</a:t>
            </a:r>
            <a:r>
              <a:rPr lang="en-US" altLang="en-US" sz="3360" dirty="0">
                <a:solidFill>
                  <a:srgbClr val="072D74"/>
                </a:solidFill>
                <a:latin typeface="Times New Roman" panose="02020603050405020304" pitchFamily="18" charset="0"/>
                <a:cs typeface="Times New Roman" panose="02020603050405020304" pitchFamily="18" charset="0"/>
              </a:rPr>
              <a:t> launches</a:t>
            </a:r>
          </a:p>
          <a:p>
            <a:pPr algn="ctr"/>
            <a:r>
              <a:rPr lang="en-US" sz="2800" dirty="0">
                <a:solidFill>
                  <a:srgbClr val="072D74"/>
                </a:solidFill>
                <a:latin typeface="Times New Roman" panose="02020603050405020304" pitchFamily="18" charset="0"/>
                <a:cs typeface="Times New Roman" panose="02020603050405020304" pitchFamily="18" charset="0"/>
              </a:rPr>
              <a:t>(May 2022)</a:t>
            </a:r>
            <a:endParaRPr lang="en-US" sz="2800" dirty="0"/>
          </a:p>
        </p:txBody>
      </p:sp>
      <p:cxnSp>
        <p:nvCxnSpPr>
          <p:cNvPr id="43" name="Straight Arrow Connector 42">
            <a:extLst>
              <a:ext uri="{FF2B5EF4-FFF2-40B4-BE49-F238E27FC236}">
                <a16:creationId xmlns:a16="http://schemas.microsoft.com/office/drawing/2014/main" id="{D9AA986A-4F9B-8F21-5DF1-E9A63AA0979F}"/>
              </a:ext>
            </a:extLst>
          </p:cNvPr>
          <p:cNvCxnSpPr>
            <a:cxnSpLocks/>
          </p:cNvCxnSpPr>
          <p:nvPr/>
        </p:nvCxnSpPr>
        <p:spPr>
          <a:xfrm>
            <a:off x="23208620" y="14438059"/>
            <a:ext cx="1245375" cy="535985"/>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sp>
        <p:nvSpPr>
          <p:cNvPr id="46" name="TextBox 45">
            <a:extLst>
              <a:ext uri="{FF2B5EF4-FFF2-40B4-BE49-F238E27FC236}">
                <a16:creationId xmlns:a16="http://schemas.microsoft.com/office/drawing/2014/main" id="{74605C51-46C5-920A-135C-6C977D4B7384}"/>
              </a:ext>
            </a:extLst>
          </p:cNvPr>
          <p:cNvSpPr txBox="1"/>
          <p:nvPr/>
        </p:nvSpPr>
        <p:spPr>
          <a:xfrm>
            <a:off x="24112107" y="16072668"/>
            <a:ext cx="2764687" cy="2160591"/>
          </a:xfrm>
          <a:prstGeom prst="rect">
            <a:avLst/>
          </a:prstGeom>
          <a:noFill/>
        </p:spPr>
        <p:txBody>
          <a:bodyPr wrap="square" rtlCol="0">
            <a:spAutoFit/>
          </a:bodyPr>
          <a:lstStyle/>
          <a:p>
            <a:pPr algn="ctr"/>
            <a:r>
              <a:rPr lang="en-US" altLang="en-US" sz="3360" dirty="0">
                <a:solidFill>
                  <a:srgbClr val="072D74"/>
                </a:solidFill>
                <a:latin typeface="Times New Roman" panose="02020603050405020304" pitchFamily="18" charset="0"/>
                <a:cs typeface="Times New Roman" panose="02020603050405020304" pitchFamily="18" charset="0"/>
              </a:rPr>
              <a:t>16.6% of initiators in 2022 Possibly Off-Label*</a:t>
            </a:r>
            <a:endParaRPr lang="en-US" sz="3360" dirty="0"/>
          </a:p>
        </p:txBody>
      </p:sp>
      <p:sp>
        <p:nvSpPr>
          <p:cNvPr id="47" name="Left Brace 46">
            <a:extLst>
              <a:ext uri="{FF2B5EF4-FFF2-40B4-BE49-F238E27FC236}">
                <a16:creationId xmlns:a16="http://schemas.microsoft.com/office/drawing/2014/main" id="{5B814C5A-F3C3-F2D3-4F0D-D6C2C587126D}"/>
              </a:ext>
            </a:extLst>
          </p:cNvPr>
          <p:cNvSpPr/>
          <p:nvPr/>
        </p:nvSpPr>
        <p:spPr>
          <a:xfrm rot="5400000">
            <a:off x="25393106" y="17159444"/>
            <a:ext cx="251411" cy="2432244"/>
          </a:xfrm>
          <a:prstGeom prst="leftBrace">
            <a:avLst/>
          </a:prstGeom>
          <a:ln w="57150">
            <a:solidFill>
              <a:schemeClr val="bg1">
                <a:lumMod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3360" dirty="0">
              <a:solidFill>
                <a:srgbClr val="C00000"/>
              </a:solidFill>
            </a:endParaRPr>
          </a:p>
        </p:txBody>
      </p:sp>
      <p:graphicFrame>
        <p:nvGraphicFramePr>
          <p:cNvPr id="49" name="Table 48">
            <a:extLst>
              <a:ext uri="{FF2B5EF4-FFF2-40B4-BE49-F238E27FC236}">
                <a16:creationId xmlns:a16="http://schemas.microsoft.com/office/drawing/2014/main" id="{5BEDAC44-13E9-D385-769E-1EE974F3F4F2}"/>
              </a:ext>
            </a:extLst>
          </p:cNvPr>
          <p:cNvGraphicFramePr>
            <a:graphicFrameLocks noGrp="1"/>
          </p:cNvGraphicFramePr>
          <p:nvPr>
            <p:extLst>
              <p:ext uri="{D42A27DB-BD31-4B8C-83A1-F6EECF244321}">
                <p14:modId xmlns:p14="http://schemas.microsoft.com/office/powerpoint/2010/main" val="3042979747"/>
              </p:ext>
            </p:extLst>
          </p:nvPr>
        </p:nvGraphicFramePr>
        <p:xfrm>
          <a:off x="12646762" y="21406875"/>
          <a:ext cx="14651393" cy="1828800"/>
        </p:xfrm>
        <a:graphic>
          <a:graphicData uri="http://schemas.openxmlformats.org/drawingml/2006/table">
            <a:tbl>
              <a:tblPr firstRow="1" firstCol="1" bandRow="1">
                <a:tableStyleId>{5940675A-B579-460E-94D1-54222C63F5DA}</a:tableStyleId>
              </a:tblPr>
              <a:tblGrid>
                <a:gridCol w="3903908">
                  <a:extLst>
                    <a:ext uri="{9D8B030D-6E8A-4147-A177-3AD203B41FA5}">
                      <a16:colId xmlns:a16="http://schemas.microsoft.com/office/drawing/2014/main" val="2055765452"/>
                    </a:ext>
                  </a:extLst>
                </a:gridCol>
                <a:gridCol w="2191447">
                  <a:extLst>
                    <a:ext uri="{9D8B030D-6E8A-4147-A177-3AD203B41FA5}">
                      <a16:colId xmlns:a16="http://schemas.microsoft.com/office/drawing/2014/main" val="2269025135"/>
                    </a:ext>
                  </a:extLst>
                </a:gridCol>
                <a:gridCol w="2230580">
                  <a:extLst>
                    <a:ext uri="{9D8B030D-6E8A-4147-A177-3AD203B41FA5}">
                      <a16:colId xmlns:a16="http://schemas.microsoft.com/office/drawing/2014/main" val="2653121161"/>
                    </a:ext>
                  </a:extLst>
                </a:gridCol>
                <a:gridCol w="2044308">
                  <a:extLst>
                    <a:ext uri="{9D8B030D-6E8A-4147-A177-3AD203B41FA5}">
                      <a16:colId xmlns:a16="http://schemas.microsoft.com/office/drawing/2014/main" val="1602760120"/>
                    </a:ext>
                  </a:extLst>
                </a:gridCol>
                <a:gridCol w="2049004">
                  <a:extLst>
                    <a:ext uri="{9D8B030D-6E8A-4147-A177-3AD203B41FA5}">
                      <a16:colId xmlns:a16="http://schemas.microsoft.com/office/drawing/2014/main" val="1064443939"/>
                    </a:ext>
                  </a:extLst>
                </a:gridCol>
                <a:gridCol w="2232146">
                  <a:extLst>
                    <a:ext uri="{9D8B030D-6E8A-4147-A177-3AD203B41FA5}">
                      <a16:colId xmlns:a16="http://schemas.microsoft.com/office/drawing/2014/main" val="1933120463"/>
                    </a:ext>
                  </a:extLst>
                </a:gridCol>
              </a:tblGrid>
              <a:tr h="391256">
                <a:tc>
                  <a:txBody>
                    <a:bodyPr/>
                    <a:lstStyle/>
                    <a:p>
                      <a:r>
                        <a:rPr lang="en-US" sz="3000" kern="100" dirty="0">
                          <a:effectLst/>
                          <a:latin typeface="Times New Roman" panose="02020603050405020304" pitchFamily="18" charset="0"/>
                          <a:cs typeface="Times New Roman" panose="02020603050405020304" pitchFamily="18" charset="0"/>
                        </a:rPr>
                        <a:t> </a:t>
                      </a:r>
                      <a:endParaRPr lang="en-US" sz="3000" kern="1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ctr"/>
                      <a:r>
                        <a:rPr lang="en-US" sz="3000" kern="100" dirty="0">
                          <a:effectLst/>
                          <a:latin typeface="Times New Roman" panose="02020603050405020304" pitchFamily="18" charset="0"/>
                          <a:cs typeface="Times New Roman" panose="02020603050405020304" pitchFamily="18" charset="0"/>
                        </a:rPr>
                        <a:t>2018</a:t>
                      </a:r>
                      <a:endParaRPr lang="en-US" sz="3000" kern="1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r>
                        <a:rPr lang="en-US" sz="3000" kern="100" dirty="0">
                          <a:effectLst/>
                          <a:latin typeface="Times New Roman" panose="02020603050405020304" pitchFamily="18" charset="0"/>
                          <a:cs typeface="Times New Roman" panose="02020603050405020304" pitchFamily="18" charset="0"/>
                        </a:rPr>
                        <a:t>2019</a:t>
                      </a:r>
                      <a:endParaRPr lang="en-US" sz="3000" kern="1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ctr"/>
                      <a:r>
                        <a:rPr lang="en-US" sz="3000" kern="100" dirty="0">
                          <a:effectLst/>
                          <a:latin typeface="Times New Roman" panose="02020603050405020304" pitchFamily="18" charset="0"/>
                          <a:cs typeface="Times New Roman" panose="02020603050405020304" pitchFamily="18" charset="0"/>
                        </a:rPr>
                        <a:t>2020</a:t>
                      </a:r>
                      <a:endParaRPr lang="en-US" sz="3000" kern="1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ctr"/>
                      <a:r>
                        <a:rPr lang="en-US" sz="3000" kern="100" dirty="0">
                          <a:effectLst/>
                          <a:latin typeface="Times New Roman" panose="02020603050405020304" pitchFamily="18" charset="0"/>
                          <a:cs typeface="Times New Roman" panose="02020603050405020304" pitchFamily="18" charset="0"/>
                        </a:rPr>
                        <a:t>2021</a:t>
                      </a:r>
                      <a:endParaRPr lang="en-US" sz="3000" kern="1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ctr"/>
                      <a:r>
                        <a:rPr lang="en-US" sz="3000" kern="100">
                          <a:effectLst/>
                          <a:latin typeface="Times New Roman" panose="02020603050405020304" pitchFamily="18" charset="0"/>
                          <a:cs typeface="Times New Roman" panose="02020603050405020304" pitchFamily="18" charset="0"/>
                        </a:rPr>
                        <a:t>2022</a:t>
                      </a:r>
                      <a:endParaRPr lang="en-US" sz="3000" kern="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2865671995"/>
                  </a:ext>
                </a:extLst>
              </a:tr>
              <a:tr h="391256">
                <a:tc>
                  <a:txBody>
                    <a:bodyPr/>
                    <a:lstStyle/>
                    <a:p>
                      <a:r>
                        <a:rPr lang="en-US" sz="3000" kern="100">
                          <a:effectLst/>
                          <a:latin typeface="Times New Roman" panose="02020603050405020304" pitchFamily="18" charset="0"/>
                          <a:cs typeface="Times New Roman" panose="02020603050405020304" pitchFamily="18" charset="0"/>
                        </a:rPr>
                        <a:t>GLP-1 new users (N)</a:t>
                      </a:r>
                      <a:endParaRPr lang="en-US" sz="3000" kern="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ctr"/>
                      <a:r>
                        <a:rPr lang="en-US" sz="3000" kern="100" dirty="0">
                          <a:effectLst/>
                          <a:latin typeface="Times New Roman" panose="02020603050405020304" pitchFamily="18" charset="0"/>
                          <a:cs typeface="Times New Roman" panose="02020603050405020304" pitchFamily="18" charset="0"/>
                        </a:rPr>
                        <a:t>4,223</a:t>
                      </a:r>
                      <a:endParaRPr lang="en-US" sz="3000" kern="1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ctr"/>
                      <a:r>
                        <a:rPr lang="en-US" sz="3000" kern="100" dirty="0">
                          <a:effectLst/>
                          <a:latin typeface="Times New Roman" panose="02020603050405020304" pitchFamily="18" charset="0"/>
                          <a:cs typeface="Times New Roman" panose="02020603050405020304" pitchFamily="18" charset="0"/>
                        </a:rPr>
                        <a:t>19,262</a:t>
                      </a:r>
                      <a:endParaRPr lang="en-US" sz="3000" kern="1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ctr"/>
                      <a:r>
                        <a:rPr lang="en-US" sz="3000" kern="100" dirty="0">
                          <a:effectLst/>
                          <a:latin typeface="Times New Roman" panose="02020603050405020304" pitchFamily="18" charset="0"/>
                          <a:cs typeface="Times New Roman" panose="02020603050405020304" pitchFamily="18" charset="0"/>
                        </a:rPr>
                        <a:t>29,299</a:t>
                      </a:r>
                      <a:endParaRPr lang="en-US" sz="3000" kern="1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ctr"/>
                      <a:r>
                        <a:rPr lang="en-US" sz="3000" kern="100" dirty="0">
                          <a:effectLst/>
                          <a:latin typeface="Times New Roman" panose="02020603050405020304" pitchFamily="18" charset="0"/>
                          <a:cs typeface="Times New Roman" panose="02020603050405020304" pitchFamily="18" charset="0"/>
                        </a:rPr>
                        <a:t>50,921</a:t>
                      </a:r>
                      <a:endParaRPr lang="en-US" sz="3000" kern="1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ctr"/>
                      <a:r>
                        <a:rPr lang="en-US" sz="3000" kern="100" dirty="0">
                          <a:effectLst/>
                          <a:latin typeface="Times New Roman" panose="02020603050405020304" pitchFamily="18" charset="0"/>
                          <a:cs typeface="Times New Roman" panose="02020603050405020304" pitchFamily="18" charset="0"/>
                        </a:rPr>
                        <a:t>83,839</a:t>
                      </a:r>
                      <a:endParaRPr lang="en-US" sz="3000" kern="1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3803330100"/>
                  </a:ext>
                </a:extLst>
              </a:tr>
              <a:tr h="391256">
                <a:tc>
                  <a:txBody>
                    <a:bodyPr/>
                    <a:lstStyle/>
                    <a:p>
                      <a:r>
                        <a:rPr lang="en-US" sz="3000" kern="100" dirty="0">
                          <a:effectLst/>
                          <a:latin typeface="Times New Roman" panose="02020603050405020304" pitchFamily="18" charset="0"/>
                          <a:cs typeface="Times New Roman" panose="02020603050405020304" pitchFamily="18" charset="0"/>
                        </a:rPr>
                        <a:t>   Off-label uses (N, %)</a:t>
                      </a:r>
                      <a:endParaRPr lang="en-US" sz="3000" kern="1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ctr"/>
                      <a:r>
                        <a:rPr lang="en-US" sz="3000" kern="100" dirty="0">
                          <a:effectLst/>
                          <a:latin typeface="Times New Roman" panose="02020603050405020304" pitchFamily="18" charset="0"/>
                          <a:cs typeface="Times New Roman" panose="02020603050405020304" pitchFamily="18" charset="0"/>
                        </a:rPr>
                        <a:t>82 (1.9)</a:t>
                      </a:r>
                      <a:endParaRPr lang="en-US" sz="3000" kern="1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ctr"/>
                      <a:r>
                        <a:rPr lang="en-US" sz="3000" kern="100" dirty="0">
                          <a:effectLst/>
                          <a:latin typeface="Times New Roman" panose="02020603050405020304" pitchFamily="18" charset="0"/>
                          <a:cs typeface="Times New Roman" panose="02020603050405020304" pitchFamily="18" charset="0"/>
                        </a:rPr>
                        <a:t>457 (2.4)</a:t>
                      </a:r>
                      <a:endParaRPr lang="en-US" sz="3000" kern="1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ctr"/>
                      <a:r>
                        <a:rPr lang="en-US" sz="3000" kern="100" dirty="0">
                          <a:effectLst/>
                          <a:latin typeface="Times New Roman" panose="02020603050405020304" pitchFamily="18" charset="0"/>
                          <a:cs typeface="Times New Roman" panose="02020603050405020304" pitchFamily="18" charset="0"/>
                        </a:rPr>
                        <a:t>991 (3.4)</a:t>
                      </a:r>
                      <a:endParaRPr lang="en-US" sz="3000" kern="1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ctr"/>
                      <a:r>
                        <a:rPr lang="en-US" sz="3000" kern="100" dirty="0">
                          <a:effectLst/>
                          <a:latin typeface="Times New Roman" panose="02020603050405020304" pitchFamily="18" charset="0"/>
                          <a:cs typeface="Times New Roman" panose="02020603050405020304" pitchFamily="18" charset="0"/>
                        </a:rPr>
                        <a:t>3,740 (7.5)</a:t>
                      </a:r>
                      <a:endParaRPr lang="en-US" sz="3000" kern="1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ctr"/>
                      <a:r>
                        <a:rPr lang="en-US" sz="3000" kern="100" dirty="0">
                          <a:effectLst/>
                          <a:latin typeface="Times New Roman" panose="02020603050405020304" pitchFamily="18" charset="0"/>
                          <a:cs typeface="Times New Roman" panose="02020603050405020304" pitchFamily="18" charset="0"/>
                        </a:rPr>
                        <a:t>13,923 (16.6)</a:t>
                      </a:r>
                      <a:endParaRPr lang="en-US" sz="3000" kern="1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1536526508"/>
                  </a:ext>
                </a:extLst>
              </a:tr>
              <a:tr h="391256">
                <a:tc>
                  <a:txBody>
                    <a:bodyPr/>
                    <a:lstStyle/>
                    <a:p>
                      <a:r>
                        <a:rPr lang="en-US" sz="3000" kern="1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Plan with UM (N, %)</a:t>
                      </a:r>
                      <a:endParaRPr lang="en-US" sz="3000" kern="1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ctr"/>
                      <a:r>
                        <a:rPr lang="en-US" sz="3000" b="0" kern="1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325 (7.7)</a:t>
                      </a:r>
                      <a:endParaRPr lang="en-US" sz="3000" b="0" kern="1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ctr"/>
                      <a:r>
                        <a:rPr lang="en-US" sz="3000" b="0" kern="1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1,002 (5.2)</a:t>
                      </a:r>
                      <a:endParaRPr lang="en-US" sz="3000" b="0" kern="1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ctr"/>
                      <a:r>
                        <a:rPr lang="en-US" sz="3000" b="0" kern="1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1,871 (6.4)</a:t>
                      </a:r>
                      <a:endParaRPr lang="en-US" sz="3000" b="0" kern="1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ctr"/>
                      <a:r>
                        <a:rPr lang="en-US" sz="3000" b="0" kern="1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1,964 (3.9)</a:t>
                      </a:r>
                      <a:endParaRPr lang="en-US" sz="3000" b="0" kern="1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ctr"/>
                      <a:r>
                        <a:rPr lang="en-US" sz="3000" b="0" kern="1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3,624 (4.3)</a:t>
                      </a:r>
                      <a:endParaRPr lang="en-US" sz="3000" b="0" kern="1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3835170154"/>
                  </a:ext>
                </a:extLst>
              </a:tr>
            </a:tbl>
          </a:graphicData>
        </a:graphic>
      </p:graphicFrame>
    </p:spTree>
  </p:cSld>
  <p:clrMapOvr>
    <a:masterClrMapping/>
  </p:clrMapOvr>
</p:sld>
</file>

<file path=ppt/theme/theme1.xml><?xml version="1.0" encoding="utf-8"?>
<a:theme xmlns:a="http://schemas.openxmlformats.org/drawingml/2006/main" name="Office 2013 - 2022 Theme">
  <a:themeElements>
    <a:clrScheme name="Office 2013 - 2022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2013 - 2022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2013 - 2022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2013 - 2022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16587E19417B504983F99D4C7115E7B9" ma:contentTypeVersion="13" ma:contentTypeDescription="Create a new document." ma:contentTypeScope="" ma:versionID="a363eeef9bd4970b55a62c164146d243">
  <xsd:schema xmlns:xsd="http://www.w3.org/2001/XMLSchema" xmlns:xs="http://www.w3.org/2001/XMLSchema" xmlns:p="http://schemas.microsoft.com/office/2006/metadata/properties" xmlns:ns3="76fc782d-ff66-4a3e-8f12-ee904eba7954" xmlns:ns4="0daaa993-8b50-4f45-9c15-0fa19ae1b3a6" targetNamespace="http://schemas.microsoft.com/office/2006/metadata/properties" ma:root="true" ma:fieldsID="762e96ea5b7e0275711c4d90de0dd849" ns3:_="" ns4:_="">
    <xsd:import namespace="76fc782d-ff66-4a3e-8f12-ee904eba7954"/>
    <xsd:import namespace="0daaa993-8b50-4f45-9c15-0fa19ae1b3a6"/>
    <xsd:element name="properties">
      <xsd:complexType>
        <xsd:sequence>
          <xsd:element name="documentManagement">
            <xsd:complexType>
              <xsd:all>
                <xsd:element ref="ns3:MediaServiceMetadata" minOccurs="0"/>
                <xsd:element ref="ns3:MediaServiceFastMetadata" minOccurs="0"/>
                <xsd:element ref="ns3:MediaServiceAutoKeyPoints" minOccurs="0"/>
                <xsd:element ref="ns3:MediaServiceKeyPoints" minOccurs="0"/>
                <xsd:element ref="ns3:MediaServiceAutoTags" minOccurs="0"/>
                <xsd:element ref="ns3:MediaServiceGenerationTime" minOccurs="0"/>
                <xsd:element ref="ns3:MediaServiceEventHashCode" minOccurs="0"/>
                <xsd:element ref="ns3:MediaServiceDateTaken" minOccurs="0"/>
                <xsd:element ref="ns3:MediaServiceOCR" minOccurs="0"/>
                <xsd:element ref="ns4:SharedWithUsers" minOccurs="0"/>
                <xsd:element ref="ns4:SharedWithDetails" minOccurs="0"/>
                <xsd:element ref="ns4:SharingHintHash" minOccurs="0"/>
                <xsd:element ref="ns3: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6fc782d-ff66-4a3e-8f12-ee904eba7954"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2" nillable="true" ma:displayName="Tags" ma:internalName="MediaServiceAutoTags"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DateTaken" ma:index="15" nillable="true" ma:displayName="MediaServiceDateTaken" ma:hidden="true" ma:internalName="MediaServiceDateTaken"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Location" ma:index="20" nillable="true" ma:displayName="Location"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0daaa993-8b50-4f45-9c15-0fa19ae1b3a6" elementFormDefault="qualified">
    <xsd:import namespace="http://schemas.microsoft.com/office/2006/documentManagement/types"/>
    <xsd:import namespace="http://schemas.microsoft.com/office/infopath/2007/PartnerControls"/>
    <xsd:element name="SharedWithUsers" ma:index="17"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8" nillable="true" ma:displayName="Shared With Details" ma:internalName="SharedWithDetails" ma:readOnly="true">
      <xsd:simpleType>
        <xsd:restriction base="dms:Note">
          <xsd:maxLength value="255"/>
        </xsd:restriction>
      </xsd:simpleType>
    </xsd:element>
    <xsd:element name="SharingHintHash" ma:index="19"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B915C6AD-76B8-4D8F-AED8-33A61E168F4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6fc782d-ff66-4a3e-8f12-ee904eba7954"/>
    <ds:schemaRef ds:uri="0daaa993-8b50-4f45-9c15-0fa19ae1b3a6"/>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88DF701E-F092-427D-AEED-DFBC2DEB6B8B}">
  <ds:schemaRefs>
    <ds:schemaRef ds:uri="http://schemas.microsoft.com/sharepoint/v3/contenttype/forms"/>
  </ds:schemaRefs>
</ds:datastoreItem>
</file>

<file path=customXml/itemProps3.xml><?xml version="1.0" encoding="utf-8"?>
<ds:datastoreItem xmlns:ds="http://schemas.openxmlformats.org/officeDocument/2006/customXml" ds:itemID="{C80AD5DF-1F55-46F6-A2B4-5929AC51C134}">
  <ds:schemaRefs>
    <ds:schemaRef ds:uri="http://schemas.microsoft.com/office/2006/documentManagement/types"/>
    <ds:schemaRef ds:uri="http://schemas.microsoft.com/office/infopath/2007/PartnerControls"/>
    <ds:schemaRef ds:uri="http://purl.org/dc/dcmitype/"/>
    <ds:schemaRef ds:uri="http://schemas.microsoft.com/office/2006/metadata/properties"/>
    <ds:schemaRef ds:uri="http://purl.org/dc/elements/1.1/"/>
    <ds:schemaRef ds:uri="76fc782d-ff66-4a3e-8f12-ee904eba7954"/>
    <ds:schemaRef ds:uri="http://www.w3.org/XML/1998/namespace"/>
    <ds:schemaRef ds:uri="http://schemas.openxmlformats.org/package/2006/metadata/core-properties"/>
    <ds:schemaRef ds:uri="0daaa993-8b50-4f45-9c15-0fa19ae1b3a6"/>
    <ds:schemaRef ds:uri="http://purl.org/dc/terms/"/>
  </ds:schemaRefs>
</ds:datastoreItem>
</file>

<file path=docProps/app.xml><?xml version="1.0" encoding="utf-8"?>
<Properties xmlns="http://schemas.openxmlformats.org/officeDocument/2006/extended-properties" xmlns:vt="http://schemas.openxmlformats.org/officeDocument/2006/docPropsVTypes">
  <Template>Office 2013 - 2022 Theme</Template>
  <TotalTime>26732</TotalTime>
  <Words>1059</Words>
  <Application>Microsoft Macintosh PowerPoint</Application>
  <PresentationFormat>Custom</PresentationFormat>
  <Paragraphs>181</Paragraphs>
  <Slides>1</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vt:i4>
      </vt:variant>
    </vt:vector>
  </HeadingPairs>
  <TitlesOfParts>
    <vt:vector size="6" baseType="lpstr">
      <vt:lpstr>Arial</vt:lpstr>
      <vt:lpstr>Calibri</vt:lpstr>
      <vt:lpstr>Calibri Light</vt:lpstr>
      <vt:lpstr>Times New Roman</vt:lpstr>
      <vt:lpstr>Office 2013 - 2022 Theme</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User</dc:creator>
  <cp:lastModifiedBy>Minji Kim</cp:lastModifiedBy>
  <cp:revision>140</cp:revision>
  <dcterms:created xsi:type="dcterms:W3CDTF">2015-06-29T16:44:08Z</dcterms:created>
  <dcterms:modified xsi:type="dcterms:W3CDTF">2025-02-20T00:55:59Z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0x01010016587E19417B504983F99D4C7115E7B9</vt:lpwstr>
  </property>
  <property fmtid="{D5CDD505-2E9C-101B-9397-08002B2CF9AE}" pid="3" name="EmailTo">
    <vt:lpwstr/>
  </property>
  <property fmtid="{D5CDD505-2E9C-101B-9397-08002B2CF9AE}" pid="4" name="Target Audiences">
    <vt:lpwstr/>
  </property>
  <property fmtid="{D5CDD505-2E9C-101B-9397-08002B2CF9AE}" pid="5" name="EmailSender">
    <vt:lpwstr/>
  </property>
  <property fmtid="{D5CDD505-2E9C-101B-9397-08002B2CF9AE}" pid="6" name="EmailFrom">
    <vt:lpwstr/>
  </property>
  <property fmtid="{D5CDD505-2E9C-101B-9397-08002B2CF9AE}" pid="7" name="EmailSubject">
    <vt:lpwstr/>
  </property>
  <property fmtid="{D5CDD505-2E9C-101B-9397-08002B2CF9AE}" pid="8" name="EmailCc">
    <vt:lpwstr/>
  </property>
</Properties>
</file>