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2"/>
  </p:sldMasterIdLst>
  <p:sldIdLst>
    <p:sldId id="256" r:id="rId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398722-6959-48E0-848F-E97200571DBD}" v="72" dt="2021-02-02T21:11:15.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788"/>
  </p:normalViewPr>
  <p:slideViewPr>
    <p:cSldViewPr>
      <p:cViewPr varScale="1">
        <p:scale>
          <a:sx n="70" d="100"/>
          <a:sy n="70" d="100"/>
        </p:scale>
        <p:origin x="1506" y="78"/>
      </p:cViewPr>
      <p:guideLst>
        <p:guide orient="horz" pos="86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759FEBF-D09C-4BD6-8595-6418E1A6595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D739245-95B8-4FB0-A200-5A25C0354F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830D1B6-FD82-44F4-A315-DFF8A325D9EA}"/>
              </a:ext>
            </a:extLst>
          </p:cNvPr>
          <p:cNvSpPr>
            <a:spLocks noGrp="1" noChangeArrowheads="1"/>
          </p:cNvSpPr>
          <p:nvPr>
            <p:ph type="sldNum" sz="quarter" idx="12"/>
          </p:nvPr>
        </p:nvSpPr>
        <p:spPr>
          <a:ln/>
        </p:spPr>
        <p:txBody>
          <a:bodyPr/>
          <a:lstStyle>
            <a:lvl1pPr>
              <a:defRPr/>
            </a:lvl1pPr>
          </a:lstStyle>
          <a:p>
            <a:fld id="{CE2FF2BE-44D5-44C6-8E01-501ECCB27E84}" type="slidenum">
              <a:rPr lang="en-US" altLang="en-US"/>
              <a:pPr/>
              <a:t>‹#›</a:t>
            </a:fld>
            <a:endParaRPr lang="en-US" altLang="en-US"/>
          </a:p>
        </p:txBody>
      </p:sp>
    </p:spTree>
    <p:extLst>
      <p:ext uri="{BB962C8B-B14F-4D97-AF65-F5344CB8AC3E}">
        <p14:creationId xmlns:p14="http://schemas.microsoft.com/office/powerpoint/2010/main" val="354309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E1BBAE-8714-4399-A4F9-4C6A3C4D35C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CE42B2A-B3E0-49CB-BC75-D30AFBBC164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1EA6365-B47C-4482-A9DF-47873AA9A240}"/>
              </a:ext>
            </a:extLst>
          </p:cNvPr>
          <p:cNvSpPr>
            <a:spLocks noGrp="1" noChangeArrowheads="1"/>
          </p:cNvSpPr>
          <p:nvPr>
            <p:ph type="sldNum" sz="quarter" idx="12"/>
          </p:nvPr>
        </p:nvSpPr>
        <p:spPr>
          <a:ln/>
        </p:spPr>
        <p:txBody>
          <a:bodyPr/>
          <a:lstStyle>
            <a:lvl1pPr>
              <a:defRPr/>
            </a:lvl1pPr>
          </a:lstStyle>
          <a:p>
            <a:fld id="{1CB9E22D-61B1-4181-AEB8-A24FADD00509}" type="slidenum">
              <a:rPr lang="en-US" altLang="en-US"/>
              <a:pPr/>
              <a:t>‹#›</a:t>
            </a:fld>
            <a:endParaRPr lang="en-US" altLang="en-US"/>
          </a:p>
        </p:txBody>
      </p:sp>
    </p:spTree>
    <p:extLst>
      <p:ext uri="{BB962C8B-B14F-4D97-AF65-F5344CB8AC3E}">
        <p14:creationId xmlns:p14="http://schemas.microsoft.com/office/powerpoint/2010/main" val="413940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BEBF50E-DD4E-4A13-A012-2414741CCD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C6A6831-4C54-46B7-9FE5-154652A9AA7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5A5A8BE-0B0D-4C82-83B8-600699E1DA26}"/>
              </a:ext>
            </a:extLst>
          </p:cNvPr>
          <p:cNvSpPr>
            <a:spLocks noGrp="1" noChangeArrowheads="1"/>
          </p:cNvSpPr>
          <p:nvPr>
            <p:ph type="sldNum" sz="quarter" idx="12"/>
          </p:nvPr>
        </p:nvSpPr>
        <p:spPr>
          <a:ln/>
        </p:spPr>
        <p:txBody>
          <a:bodyPr/>
          <a:lstStyle>
            <a:lvl1pPr>
              <a:defRPr/>
            </a:lvl1pPr>
          </a:lstStyle>
          <a:p>
            <a:fld id="{A7321DE0-2480-4F13-8CAB-350935F43FE8}" type="slidenum">
              <a:rPr lang="en-US" altLang="en-US"/>
              <a:pPr/>
              <a:t>‹#›</a:t>
            </a:fld>
            <a:endParaRPr lang="en-US" altLang="en-US"/>
          </a:p>
        </p:txBody>
      </p:sp>
    </p:spTree>
    <p:extLst>
      <p:ext uri="{BB962C8B-B14F-4D97-AF65-F5344CB8AC3E}">
        <p14:creationId xmlns:p14="http://schemas.microsoft.com/office/powerpoint/2010/main" val="367694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C617DC5-6937-48B6-BFBE-7AD976CDC6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2D26A00-1F7D-425D-A5AA-813FE55E0C1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A3F7D0F-783A-4AB7-BC56-CB624600B599}"/>
              </a:ext>
            </a:extLst>
          </p:cNvPr>
          <p:cNvSpPr>
            <a:spLocks noGrp="1" noChangeArrowheads="1"/>
          </p:cNvSpPr>
          <p:nvPr>
            <p:ph type="sldNum" sz="quarter" idx="12"/>
          </p:nvPr>
        </p:nvSpPr>
        <p:spPr>
          <a:ln/>
        </p:spPr>
        <p:txBody>
          <a:bodyPr/>
          <a:lstStyle>
            <a:lvl1pPr>
              <a:defRPr/>
            </a:lvl1pPr>
          </a:lstStyle>
          <a:p>
            <a:fld id="{B7C2F715-A1BE-432B-A53F-91EDF0D880F6}" type="slidenum">
              <a:rPr lang="en-US" altLang="en-US"/>
              <a:pPr/>
              <a:t>‹#›</a:t>
            </a:fld>
            <a:endParaRPr lang="en-US" altLang="en-US"/>
          </a:p>
        </p:txBody>
      </p:sp>
    </p:spTree>
    <p:extLst>
      <p:ext uri="{BB962C8B-B14F-4D97-AF65-F5344CB8AC3E}">
        <p14:creationId xmlns:p14="http://schemas.microsoft.com/office/powerpoint/2010/main" val="117392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D52DAFF7-0E88-47E7-B15F-95BD23EA6D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4DE160D-73DB-4FFD-B014-AFBB7CC019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E377590-0EE7-4180-A23B-2F8B1E796421}"/>
              </a:ext>
            </a:extLst>
          </p:cNvPr>
          <p:cNvSpPr>
            <a:spLocks noGrp="1" noChangeArrowheads="1"/>
          </p:cNvSpPr>
          <p:nvPr>
            <p:ph type="sldNum" sz="quarter" idx="12"/>
          </p:nvPr>
        </p:nvSpPr>
        <p:spPr>
          <a:ln/>
        </p:spPr>
        <p:txBody>
          <a:bodyPr/>
          <a:lstStyle>
            <a:lvl1pPr>
              <a:defRPr/>
            </a:lvl1pPr>
          </a:lstStyle>
          <a:p>
            <a:fld id="{FA76465A-96ED-465C-8238-E6873E327CCC}" type="slidenum">
              <a:rPr lang="en-US" altLang="en-US"/>
              <a:pPr/>
              <a:t>‹#›</a:t>
            </a:fld>
            <a:endParaRPr lang="en-US" altLang="en-US"/>
          </a:p>
        </p:txBody>
      </p:sp>
    </p:spTree>
    <p:extLst>
      <p:ext uri="{BB962C8B-B14F-4D97-AF65-F5344CB8AC3E}">
        <p14:creationId xmlns:p14="http://schemas.microsoft.com/office/powerpoint/2010/main" val="134040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AEF7408-635A-41C3-8B24-F63A4765D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FFAF37C-2532-4345-999D-9C7445D2BB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CE66CAC-7676-49E2-B3EA-B9FE5996DB03}"/>
              </a:ext>
            </a:extLst>
          </p:cNvPr>
          <p:cNvSpPr>
            <a:spLocks noGrp="1" noChangeArrowheads="1"/>
          </p:cNvSpPr>
          <p:nvPr>
            <p:ph type="sldNum" sz="quarter" idx="12"/>
          </p:nvPr>
        </p:nvSpPr>
        <p:spPr>
          <a:ln/>
        </p:spPr>
        <p:txBody>
          <a:bodyPr/>
          <a:lstStyle>
            <a:lvl1pPr>
              <a:defRPr/>
            </a:lvl1pPr>
          </a:lstStyle>
          <a:p>
            <a:fld id="{B73AFCC4-F889-45E9-A48A-E4BD788115F6}" type="slidenum">
              <a:rPr lang="en-US" altLang="en-US"/>
              <a:pPr/>
              <a:t>‹#›</a:t>
            </a:fld>
            <a:endParaRPr lang="en-US" altLang="en-US"/>
          </a:p>
        </p:txBody>
      </p:sp>
    </p:spTree>
    <p:extLst>
      <p:ext uri="{BB962C8B-B14F-4D97-AF65-F5344CB8AC3E}">
        <p14:creationId xmlns:p14="http://schemas.microsoft.com/office/powerpoint/2010/main" val="84310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81179A9-5FB8-4C8A-97A5-DC82FD7DC7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24FA6C8-EE09-4957-8302-0BB609A8E4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87B59A45-14C8-484C-9EF6-58F6C5383C35}"/>
              </a:ext>
            </a:extLst>
          </p:cNvPr>
          <p:cNvSpPr>
            <a:spLocks noGrp="1" noChangeArrowheads="1"/>
          </p:cNvSpPr>
          <p:nvPr>
            <p:ph type="sldNum" sz="quarter" idx="12"/>
          </p:nvPr>
        </p:nvSpPr>
        <p:spPr>
          <a:ln/>
        </p:spPr>
        <p:txBody>
          <a:bodyPr/>
          <a:lstStyle>
            <a:lvl1pPr>
              <a:defRPr/>
            </a:lvl1pPr>
          </a:lstStyle>
          <a:p>
            <a:fld id="{5325C431-9C11-43E4-B158-C02666C243C9}" type="slidenum">
              <a:rPr lang="en-US" altLang="en-US"/>
              <a:pPr/>
              <a:t>‹#›</a:t>
            </a:fld>
            <a:endParaRPr lang="en-US" altLang="en-US"/>
          </a:p>
        </p:txBody>
      </p:sp>
    </p:spTree>
    <p:extLst>
      <p:ext uri="{BB962C8B-B14F-4D97-AF65-F5344CB8AC3E}">
        <p14:creationId xmlns:p14="http://schemas.microsoft.com/office/powerpoint/2010/main" val="323839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8DDCD91-AD18-464E-B531-DA786E8FF71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A5131B2D-078A-44A0-874D-19C420FB3BD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95AFEDF-FF21-4494-88B2-A5253598B919}"/>
              </a:ext>
            </a:extLst>
          </p:cNvPr>
          <p:cNvSpPr>
            <a:spLocks noGrp="1" noChangeArrowheads="1"/>
          </p:cNvSpPr>
          <p:nvPr>
            <p:ph type="sldNum" sz="quarter" idx="12"/>
          </p:nvPr>
        </p:nvSpPr>
        <p:spPr>
          <a:ln/>
        </p:spPr>
        <p:txBody>
          <a:bodyPr/>
          <a:lstStyle>
            <a:lvl1pPr>
              <a:defRPr/>
            </a:lvl1pPr>
          </a:lstStyle>
          <a:p>
            <a:fld id="{3063B23F-F67C-4657-B700-D90D5EE99701}" type="slidenum">
              <a:rPr lang="en-US" altLang="en-US"/>
              <a:pPr/>
              <a:t>‹#›</a:t>
            </a:fld>
            <a:endParaRPr lang="en-US" altLang="en-US"/>
          </a:p>
        </p:txBody>
      </p:sp>
    </p:spTree>
    <p:extLst>
      <p:ext uri="{BB962C8B-B14F-4D97-AF65-F5344CB8AC3E}">
        <p14:creationId xmlns:p14="http://schemas.microsoft.com/office/powerpoint/2010/main" val="51900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633EB4-1022-4F4A-8E35-D9517A73F9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CF4DDB7-47C2-49AD-8FEE-FA4B87EEDF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94EF99E9-DFE2-477F-B109-026CEA486290}"/>
              </a:ext>
            </a:extLst>
          </p:cNvPr>
          <p:cNvSpPr>
            <a:spLocks noGrp="1" noChangeArrowheads="1"/>
          </p:cNvSpPr>
          <p:nvPr>
            <p:ph type="sldNum" sz="quarter" idx="12"/>
          </p:nvPr>
        </p:nvSpPr>
        <p:spPr>
          <a:ln/>
        </p:spPr>
        <p:txBody>
          <a:bodyPr/>
          <a:lstStyle>
            <a:lvl1pPr>
              <a:defRPr/>
            </a:lvl1pPr>
          </a:lstStyle>
          <a:p>
            <a:fld id="{03FE21A1-5FA9-4BE2-9773-3E4ABE27AF32}" type="slidenum">
              <a:rPr lang="en-US" altLang="en-US"/>
              <a:pPr/>
              <a:t>‹#›</a:t>
            </a:fld>
            <a:endParaRPr lang="en-US" altLang="en-US"/>
          </a:p>
        </p:txBody>
      </p:sp>
    </p:spTree>
    <p:extLst>
      <p:ext uri="{BB962C8B-B14F-4D97-AF65-F5344CB8AC3E}">
        <p14:creationId xmlns:p14="http://schemas.microsoft.com/office/powerpoint/2010/main" val="425109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686A2FE0-92C4-4BAE-88B0-B36257B170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2ECBF79-8E88-4B3F-A60E-993286E513E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BF0D6F9-E5E1-4473-A10E-D454C2D29F98}"/>
              </a:ext>
            </a:extLst>
          </p:cNvPr>
          <p:cNvSpPr>
            <a:spLocks noGrp="1" noChangeArrowheads="1"/>
          </p:cNvSpPr>
          <p:nvPr>
            <p:ph type="sldNum" sz="quarter" idx="12"/>
          </p:nvPr>
        </p:nvSpPr>
        <p:spPr>
          <a:ln/>
        </p:spPr>
        <p:txBody>
          <a:bodyPr/>
          <a:lstStyle>
            <a:lvl1pPr>
              <a:defRPr/>
            </a:lvl1pPr>
          </a:lstStyle>
          <a:p>
            <a:fld id="{E6EE8E00-00AE-44F8-88A4-D821102C2117}" type="slidenum">
              <a:rPr lang="en-US" altLang="en-US"/>
              <a:pPr/>
              <a:t>‹#›</a:t>
            </a:fld>
            <a:endParaRPr lang="en-US" altLang="en-US"/>
          </a:p>
        </p:txBody>
      </p:sp>
    </p:spTree>
    <p:extLst>
      <p:ext uri="{BB962C8B-B14F-4D97-AF65-F5344CB8AC3E}">
        <p14:creationId xmlns:p14="http://schemas.microsoft.com/office/powerpoint/2010/main" val="272683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AD4C090-66F2-421A-A2EA-07ABB0F221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C4283CC-43E9-4449-98B4-9DFE68C34FD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8C402AE-E9A2-4F3C-AB8C-BE49E7BF2E4F}"/>
              </a:ext>
            </a:extLst>
          </p:cNvPr>
          <p:cNvSpPr>
            <a:spLocks noGrp="1" noChangeArrowheads="1"/>
          </p:cNvSpPr>
          <p:nvPr>
            <p:ph type="sldNum" sz="quarter" idx="12"/>
          </p:nvPr>
        </p:nvSpPr>
        <p:spPr>
          <a:ln/>
        </p:spPr>
        <p:txBody>
          <a:bodyPr/>
          <a:lstStyle>
            <a:lvl1pPr>
              <a:defRPr/>
            </a:lvl1pPr>
          </a:lstStyle>
          <a:p>
            <a:fld id="{09B32AE1-AF7A-4501-A52C-C8F9C0655CBE}" type="slidenum">
              <a:rPr lang="en-US" altLang="en-US"/>
              <a:pPr/>
              <a:t>‹#›</a:t>
            </a:fld>
            <a:endParaRPr lang="en-US" altLang="en-US"/>
          </a:p>
        </p:txBody>
      </p:sp>
    </p:spTree>
    <p:extLst>
      <p:ext uri="{BB962C8B-B14F-4D97-AF65-F5344CB8AC3E}">
        <p14:creationId xmlns:p14="http://schemas.microsoft.com/office/powerpoint/2010/main" val="328668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06C1B61-63BA-4A10-8A01-52EA2549561E}"/>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B88D7A8-41B6-49AB-84C4-20B81CD0546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6B90CA0-71BB-4CA0-B644-D6B684F13E0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Times" panose="02020603050405020304" pitchFamily="18" charset="0"/>
              </a:defRPr>
            </a:lvl1pPr>
          </a:lstStyle>
          <a:p>
            <a:pPr>
              <a:defRPr/>
            </a:pPr>
            <a:endParaRPr lang="en-US" altLang="en-US"/>
          </a:p>
        </p:txBody>
      </p:sp>
      <p:sp>
        <p:nvSpPr>
          <p:cNvPr id="1029" name="Rectangle 5">
            <a:extLst>
              <a:ext uri="{FF2B5EF4-FFF2-40B4-BE49-F238E27FC236}">
                <a16:creationId xmlns:a16="http://schemas.microsoft.com/office/drawing/2014/main" id="{8F64AEF9-488F-40AF-B0FE-99C87B538CF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panose="02020603050405020304" pitchFamily="18" charset="0"/>
              </a:defRPr>
            </a:lvl1pPr>
          </a:lstStyle>
          <a:p>
            <a:pPr>
              <a:defRPr/>
            </a:pPr>
            <a:endParaRPr lang="en-US" altLang="en-US"/>
          </a:p>
        </p:txBody>
      </p:sp>
      <p:sp>
        <p:nvSpPr>
          <p:cNvPr id="1030" name="Rectangle 6">
            <a:extLst>
              <a:ext uri="{FF2B5EF4-FFF2-40B4-BE49-F238E27FC236}">
                <a16:creationId xmlns:a16="http://schemas.microsoft.com/office/drawing/2014/main" id="{A0A8E106-868E-444D-9171-44470D817D76}"/>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9AFF947-478B-42BE-8495-F6748DFD888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anose="02020603050405020304" pitchFamily="18" charset="0"/>
        </a:defRPr>
      </a:lvl2pPr>
      <a:lvl3pPr algn="ctr" rtl="0" eaLnBrk="0" fontAlgn="base" hangingPunct="0">
        <a:spcBef>
          <a:spcPct val="0"/>
        </a:spcBef>
        <a:spcAft>
          <a:spcPct val="0"/>
        </a:spcAft>
        <a:defRPr sz="4400">
          <a:solidFill>
            <a:schemeClr val="tx2"/>
          </a:solidFill>
          <a:latin typeface="Times" panose="02020603050405020304" pitchFamily="18" charset="0"/>
        </a:defRPr>
      </a:lvl3pPr>
      <a:lvl4pPr algn="ctr" rtl="0" eaLnBrk="0" fontAlgn="base" hangingPunct="0">
        <a:spcBef>
          <a:spcPct val="0"/>
        </a:spcBef>
        <a:spcAft>
          <a:spcPct val="0"/>
        </a:spcAft>
        <a:defRPr sz="4400">
          <a:solidFill>
            <a:schemeClr val="tx2"/>
          </a:solidFill>
          <a:latin typeface="Times" panose="02020603050405020304" pitchFamily="18" charset="0"/>
        </a:defRPr>
      </a:lvl4pPr>
      <a:lvl5pPr algn="ctr" rtl="0" eaLnBrk="0" fontAlgn="base" hangingPunct="0">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a:extLst>
              <a:ext uri="{FF2B5EF4-FFF2-40B4-BE49-F238E27FC236}">
                <a16:creationId xmlns:a16="http://schemas.microsoft.com/office/drawing/2014/main" id="{50B9D190-2CF9-483C-A72A-1963E9B36D5F}"/>
              </a:ext>
            </a:extLst>
          </p:cNvPr>
          <p:cNvSpPr txBox="1">
            <a:spLocks noChangeArrowheads="1"/>
          </p:cNvSpPr>
          <p:nvPr/>
        </p:nvSpPr>
        <p:spPr bwMode="auto">
          <a:xfrm>
            <a:off x="2836911" y="765749"/>
            <a:ext cx="3733800" cy="4619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200" dirty="0">
                <a:latin typeface="Arial" panose="020B0604020202020204" pitchFamily="34" charset="0"/>
              </a:rPr>
              <a:t>Does your study involve data or specimens from or about individual</a:t>
            </a:r>
            <a:r>
              <a:rPr lang="en-US" altLang="en-US" sz="1200" b="1" dirty="0">
                <a:latin typeface="Arial" panose="020B0604020202020204" pitchFamily="34" charset="0"/>
              </a:rPr>
              <a:t> </a:t>
            </a:r>
            <a:r>
              <a:rPr lang="en-US" altLang="en-US" sz="1200" b="1" u="sng" dirty="0">
                <a:latin typeface="Arial" panose="020B0604020202020204" pitchFamily="34" charset="0"/>
              </a:rPr>
              <a:t>living</a:t>
            </a:r>
            <a:r>
              <a:rPr lang="en-US" altLang="en-US" sz="1200" b="1" dirty="0">
                <a:latin typeface="Arial" panose="020B0604020202020204" pitchFamily="34" charset="0"/>
              </a:rPr>
              <a:t> </a:t>
            </a:r>
            <a:r>
              <a:rPr lang="en-US" altLang="en-US" sz="1200" dirty="0">
                <a:latin typeface="Arial" panose="020B0604020202020204" pitchFamily="34" charset="0"/>
              </a:rPr>
              <a:t>people? </a:t>
            </a:r>
          </a:p>
        </p:txBody>
      </p:sp>
      <p:sp>
        <p:nvSpPr>
          <p:cNvPr id="2054" name="Text Box 6">
            <a:extLst>
              <a:ext uri="{FF2B5EF4-FFF2-40B4-BE49-F238E27FC236}">
                <a16:creationId xmlns:a16="http://schemas.microsoft.com/office/drawing/2014/main" id="{A879C7DE-D58B-46E3-B99C-76C1CC66A310}"/>
              </a:ext>
            </a:extLst>
          </p:cNvPr>
          <p:cNvSpPr txBox="1">
            <a:spLocks noChangeArrowheads="1"/>
          </p:cNvSpPr>
          <p:nvPr/>
        </p:nvSpPr>
        <p:spPr bwMode="auto">
          <a:xfrm>
            <a:off x="409368" y="1651693"/>
            <a:ext cx="4760913" cy="14055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spcBef>
                <a:spcPts val="200"/>
              </a:spcBef>
              <a:defRPr/>
            </a:pPr>
            <a:r>
              <a:rPr lang="en-US" altLang="en-US" sz="1100" dirty="0">
                <a:latin typeface="Arial" panose="020B0604020202020204" pitchFamily="34" charset="0"/>
              </a:rPr>
              <a:t>Are you or your team doing </a:t>
            </a:r>
            <a:r>
              <a:rPr lang="en-US" altLang="en-US" sz="1100" b="1" u="sng" dirty="0">
                <a:latin typeface="Arial" panose="020B0604020202020204" pitchFamily="34" charset="0"/>
              </a:rPr>
              <a:t>any</a:t>
            </a:r>
            <a:r>
              <a:rPr lang="en-US" altLang="en-US" sz="1100" dirty="0">
                <a:latin typeface="Arial" panose="020B0604020202020204" pitchFamily="34" charset="0"/>
              </a:rPr>
              <a:t> of the following:</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Formative/pilot work collecting </a:t>
            </a:r>
            <a:r>
              <a:rPr lang="en-US" altLang="en-US" sz="1100" u="sng" dirty="0">
                <a:latin typeface="Arial" panose="020B0604020202020204" pitchFamily="34" charset="0"/>
              </a:rPr>
              <a:t>private information</a:t>
            </a:r>
            <a:r>
              <a:rPr lang="en-US" altLang="en-US" sz="1100" dirty="0">
                <a:solidFill>
                  <a:srgbClr val="00B0F0"/>
                </a:solidFill>
                <a:latin typeface="Arial" panose="020B0604020202020204" pitchFamily="34" charset="0"/>
              </a:rPr>
              <a:t>*</a:t>
            </a:r>
            <a:r>
              <a:rPr lang="en-US" altLang="en-US" sz="1100" dirty="0">
                <a:latin typeface="Arial" panose="020B0604020202020204" pitchFamily="34" charset="0"/>
              </a:rPr>
              <a:t> from individuals</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Formative/pilot </a:t>
            </a:r>
            <a:r>
              <a:rPr lang="en-US" altLang="en-US" sz="1100">
                <a:latin typeface="Arial" panose="020B0604020202020204" pitchFamily="34" charset="0"/>
              </a:rPr>
              <a:t>work involving </a:t>
            </a:r>
            <a:r>
              <a:rPr lang="en-US" altLang="en-US" sz="1100" dirty="0">
                <a:latin typeface="Arial" panose="020B0604020202020204" pitchFamily="34" charset="0"/>
              </a:rPr>
              <a:t>vulnerable populations (JHU students or employees, minors, adults lacking capacity, sex workers, etc.)</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Interacting with or obtaining consent from participants, or</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Accessing or analyzing </a:t>
            </a:r>
            <a:r>
              <a:rPr lang="en-US" altLang="en-US" sz="1100" b="1" u="sng" dirty="0">
                <a:latin typeface="Arial" panose="020B0604020202020204" pitchFamily="34" charset="0"/>
              </a:rPr>
              <a:t>identifiable</a:t>
            </a:r>
            <a:r>
              <a:rPr lang="en-US" altLang="en-US" sz="1100" b="1" dirty="0">
                <a:solidFill>
                  <a:srgbClr val="0070C0"/>
                </a:solidFill>
                <a:latin typeface="Arial" panose="020B0604020202020204" pitchFamily="34" charset="0"/>
              </a:rPr>
              <a:t>**</a:t>
            </a:r>
            <a:r>
              <a:rPr lang="en-US" altLang="en-US" sz="1100" dirty="0">
                <a:latin typeface="Arial" panose="020B0604020202020204" pitchFamily="34" charset="0"/>
              </a:rPr>
              <a:t> data or specimens, or</a:t>
            </a:r>
          </a:p>
          <a:p>
            <a:pPr marL="171450" indent="-171450">
              <a:spcBef>
                <a:spcPts val="200"/>
              </a:spcBef>
              <a:buFont typeface="Arial" panose="020B0604020202020204" pitchFamily="34" charset="0"/>
              <a:buChar char="•"/>
              <a:defRPr/>
            </a:pPr>
            <a:r>
              <a:rPr lang="en-US" altLang="en-US" sz="1100" dirty="0">
                <a:latin typeface="Arial" panose="020B0604020202020204" pitchFamily="34" charset="0"/>
              </a:rPr>
              <a:t>Receiving federal funding as the </a:t>
            </a:r>
            <a:r>
              <a:rPr lang="en-US" altLang="en-US" sz="1100" b="1" u="sng" dirty="0">
                <a:latin typeface="Arial" panose="020B0604020202020204" pitchFamily="34" charset="0"/>
              </a:rPr>
              <a:t>primary</a:t>
            </a:r>
            <a:r>
              <a:rPr lang="en-US" altLang="en-US" sz="1100" b="1" dirty="0">
                <a:latin typeface="Arial" panose="020B0604020202020204" pitchFamily="34" charset="0"/>
              </a:rPr>
              <a:t> </a:t>
            </a:r>
            <a:r>
              <a:rPr lang="en-US" altLang="en-US" sz="1100" dirty="0">
                <a:latin typeface="Arial" panose="020B0604020202020204" pitchFamily="34" charset="0"/>
              </a:rPr>
              <a:t>recipient?</a:t>
            </a:r>
          </a:p>
        </p:txBody>
      </p:sp>
      <p:sp>
        <p:nvSpPr>
          <p:cNvPr id="2" name="Text Box 27">
            <a:extLst>
              <a:ext uri="{FF2B5EF4-FFF2-40B4-BE49-F238E27FC236}">
                <a16:creationId xmlns:a16="http://schemas.microsoft.com/office/drawing/2014/main" id="{7354BA22-188A-4D72-B762-743E34CCE7F7}"/>
              </a:ext>
            </a:extLst>
          </p:cNvPr>
          <p:cNvSpPr txBox="1">
            <a:spLocks noChangeArrowheads="1"/>
          </p:cNvSpPr>
          <p:nvPr/>
        </p:nvSpPr>
        <p:spPr bwMode="auto">
          <a:xfrm>
            <a:off x="763331" y="3127918"/>
            <a:ext cx="492125" cy="277813"/>
          </a:xfrm>
          <a:prstGeom prst="rect">
            <a:avLst/>
          </a:prstGeom>
          <a:solidFill>
            <a:schemeClr val="bg1"/>
          </a:solidFill>
          <a:ln>
            <a:noFill/>
          </a:ln>
          <a:effec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YES</a:t>
            </a:r>
          </a:p>
        </p:txBody>
      </p:sp>
      <p:sp>
        <p:nvSpPr>
          <p:cNvPr id="2055" name="Text Box 28">
            <a:extLst>
              <a:ext uri="{FF2B5EF4-FFF2-40B4-BE49-F238E27FC236}">
                <a16:creationId xmlns:a16="http://schemas.microsoft.com/office/drawing/2014/main" id="{6253C82B-B298-4752-BE6F-39FE250B4823}"/>
              </a:ext>
            </a:extLst>
          </p:cNvPr>
          <p:cNvSpPr txBox="1">
            <a:spLocks noChangeArrowheads="1"/>
          </p:cNvSpPr>
          <p:nvPr/>
        </p:nvSpPr>
        <p:spPr bwMode="auto">
          <a:xfrm>
            <a:off x="6432857" y="1325759"/>
            <a:ext cx="41275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NO</a:t>
            </a:r>
          </a:p>
        </p:txBody>
      </p:sp>
      <p:sp>
        <p:nvSpPr>
          <p:cNvPr id="2057" name="Text Box 74">
            <a:extLst>
              <a:ext uri="{FF2B5EF4-FFF2-40B4-BE49-F238E27FC236}">
                <a16:creationId xmlns:a16="http://schemas.microsoft.com/office/drawing/2014/main" id="{5D95361B-A260-4051-9B60-F543A980921A}"/>
              </a:ext>
            </a:extLst>
          </p:cNvPr>
          <p:cNvSpPr txBox="1">
            <a:spLocks noChangeArrowheads="1"/>
          </p:cNvSpPr>
          <p:nvPr/>
        </p:nvSpPr>
        <p:spPr bwMode="auto">
          <a:xfrm>
            <a:off x="261552" y="3456924"/>
            <a:ext cx="1981200" cy="16002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100" dirty="0">
                <a:latin typeface="Arial" panose="020B0604020202020204" pitchFamily="34" charset="0"/>
              </a:rPr>
              <a:t>    SUBMIT TO IRB</a:t>
            </a:r>
          </a:p>
          <a:p>
            <a:pPr algn="ctr">
              <a:spcBef>
                <a:spcPts val="200"/>
              </a:spcBef>
              <a:buFontTx/>
              <a:buNone/>
            </a:pPr>
            <a:r>
              <a:rPr lang="en-US" altLang="en-US" sz="1100" dirty="0">
                <a:latin typeface="Arial" panose="020B0604020202020204" pitchFamily="34" charset="0"/>
              </a:rPr>
              <a:t>Including:</a:t>
            </a:r>
          </a:p>
          <a:p>
            <a:pPr algn="ctr">
              <a:spcBef>
                <a:spcPts val="200"/>
              </a:spcBef>
              <a:buFontTx/>
              <a:buNone/>
            </a:pPr>
            <a:r>
              <a:rPr lang="en-US" altLang="en-US" sz="1100" dirty="0">
                <a:latin typeface="Arial" panose="020B0604020202020204" pitchFamily="34" charset="0"/>
              </a:rPr>
              <a:t>Publicly available data</a:t>
            </a:r>
          </a:p>
          <a:p>
            <a:pPr algn="ctr">
              <a:spcBef>
                <a:spcPts val="200"/>
              </a:spcBef>
              <a:buFontTx/>
              <a:buNone/>
            </a:pPr>
            <a:r>
              <a:rPr lang="en-US" altLang="en-US" sz="1100" dirty="0">
                <a:latin typeface="Arial" panose="020B0604020202020204" pitchFamily="34" charset="0"/>
              </a:rPr>
              <a:t>HIPAA limited data sets</a:t>
            </a:r>
          </a:p>
          <a:p>
            <a:pPr algn="ctr">
              <a:spcBef>
                <a:spcPts val="200"/>
              </a:spcBef>
              <a:buFontTx/>
              <a:buNone/>
            </a:pPr>
            <a:r>
              <a:rPr lang="en-US" altLang="en-US" sz="1100" dirty="0">
                <a:latin typeface="Arial" panose="020B0604020202020204" pitchFamily="34" charset="0"/>
              </a:rPr>
              <a:t>Public health surveillance</a:t>
            </a:r>
          </a:p>
          <a:p>
            <a:pPr algn="ctr">
              <a:spcBef>
                <a:spcPts val="200"/>
              </a:spcBef>
              <a:buFontTx/>
              <a:buNone/>
            </a:pPr>
            <a:r>
              <a:rPr lang="en-US" altLang="en-US" sz="1100" dirty="0">
                <a:latin typeface="Arial" panose="020B0604020202020204" pitchFamily="34" charset="0"/>
              </a:rPr>
              <a:t>Key informant research</a:t>
            </a:r>
          </a:p>
          <a:p>
            <a:pPr algn="ctr">
              <a:spcBef>
                <a:spcPts val="200"/>
              </a:spcBef>
              <a:buFontTx/>
              <a:buNone/>
            </a:pPr>
            <a:r>
              <a:rPr lang="en-US" altLang="en-US" sz="1100" dirty="0">
                <a:latin typeface="Arial" panose="020B0604020202020204" pitchFamily="34" charset="0"/>
              </a:rPr>
              <a:t>Data Coordinating Centers and biorepositories</a:t>
            </a:r>
            <a:endParaRPr lang="en-US" altLang="en-US" sz="1200" dirty="0">
              <a:latin typeface="Arial" panose="020B0604020202020204" pitchFamily="34" charset="0"/>
            </a:endParaRPr>
          </a:p>
        </p:txBody>
      </p:sp>
      <p:sp>
        <p:nvSpPr>
          <p:cNvPr id="2058" name="Text Box 88">
            <a:extLst>
              <a:ext uri="{FF2B5EF4-FFF2-40B4-BE49-F238E27FC236}">
                <a16:creationId xmlns:a16="http://schemas.microsoft.com/office/drawing/2014/main" id="{5F12EABD-9B99-40F3-8DD3-BF7D1CFFDA60}"/>
              </a:ext>
            </a:extLst>
          </p:cNvPr>
          <p:cNvSpPr txBox="1">
            <a:spLocks noChangeArrowheads="1"/>
          </p:cNvSpPr>
          <p:nvPr/>
        </p:nvSpPr>
        <p:spPr bwMode="auto">
          <a:xfrm>
            <a:off x="6160881" y="1812543"/>
            <a:ext cx="1981200" cy="93871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100" dirty="0">
                <a:latin typeface="Arial" panose="020B0604020202020204" pitchFamily="34" charset="0"/>
              </a:rPr>
              <a:t>Does the research involve only</a:t>
            </a:r>
            <a:r>
              <a:rPr lang="en-US" altLang="en-US" sz="1100" b="1" dirty="0">
                <a:latin typeface="Arial" panose="020B0604020202020204" pitchFamily="34" charset="0"/>
              </a:rPr>
              <a:t> </a:t>
            </a:r>
            <a:r>
              <a:rPr lang="en-US" altLang="en-US" sz="1100" b="1" u="sng">
                <a:latin typeface="Arial" panose="020B0604020202020204" pitchFamily="34" charset="0"/>
              </a:rPr>
              <a:t>deceased</a:t>
            </a:r>
            <a:r>
              <a:rPr lang="en-US" altLang="en-US" sz="1100" b="1">
                <a:latin typeface="Arial" panose="020B0604020202020204" pitchFamily="34" charset="0"/>
              </a:rPr>
              <a:t> </a:t>
            </a:r>
            <a:r>
              <a:rPr lang="en-US" altLang="en-US" sz="1100">
                <a:latin typeface="Arial" panose="020B0604020202020204" pitchFamily="34" charset="0"/>
              </a:rPr>
              <a:t>individuals </a:t>
            </a:r>
            <a:r>
              <a:rPr lang="en-US" altLang="en-US" sz="1100" dirty="0">
                <a:latin typeface="Arial" panose="020B0604020202020204" pitchFamily="34" charset="0"/>
              </a:rPr>
              <a:t>with </a:t>
            </a:r>
            <a:r>
              <a:rPr lang="en-US" altLang="en-US" sz="1100">
                <a:latin typeface="Arial" panose="020B0604020202020204" pitchFamily="34" charset="0"/>
              </a:rPr>
              <a:t>data originating </a:t>
            </a:r>
            <a:r>
              <a:rPr lang="en-US" altLang="en-US" sz="1100" dirty="0">
                <a:latin typeface="Arial" panose="020B0604020202020204" pitchFamily="34" charset="0"/>
              </a:rPr>
              <a:t>from a “covered entity” governed by HIPAA?</a:t>
            </a:r>
          </a:p>
        </p:txBody>
      </p:sp>
      <p:sp>
        <p:nvSpPr>
          <p:cNvPr id="2060" name="Text Box 90">
            <a:extLst>
              <a:ext uri="{FF2B5EF4-FFF2-40B4-BE49-F238E27FC236}">
                <a16:creationId xmlns:a16="http://schemas.microsoft.com/office/drawing/2014/main" id="{BCCD9C11-5D3D-4585-B159-1681191FE78F}"/>
              </a:ext>
            </a:extLst>
          </p:cNvPr>
          <p:cNvSpPr txBox="1">
            <a:spLocks noChangeArrowheads="1"/>
          </p:cNvSpPr>
          <p:nvPr/>
        </p:nvSpPr>
        <p:spPr bwMode="auto">
          <a:xfrm>
            <a:off x="5707371" y="2853280"/>
            <a:ext cx="488950"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YES</a:t>
            </a:r>
          </a:p>
        </p:txBody>
      </p:sp>
      <p:sp>
        <p:nvSpPr>
          <p:cNvPr id="2061" name="Oval 96">
            <a:extLst>
              <a:ext uri="{FF2B5EF4-FFF2-40B4-BE49-F238E27FC236}">
                <a16:creationId xmlns:a16="http://schemas.microsoft.com/office/drawing/2014/main" id="{50BEA581-CC17-43EF-B677-90A464225604}"/>
              </a:ext>
            </a:extLst>
          </p:cNvPr>
          <p:cNvSpPr>
            <a:spLocks noChangeArrowheads="1"/>
          </p:cNvSpPr>
          <p:nvPr/>
        </p:nvSpPr>
        <p:spPr bwMode="auto">
          <a:xfrm>
            <a:off x="5745163" y="3376794"/>
            <a:ext cx="285750" cy="246062"/>
          </a:xfrm>
          <a:prstGeom prst="ellipse">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b="1" dirty="0">
                <a:solidFill>
                  <a:schemeClr val="bg1"/>
                </a:solidFill>
                <a:latin typeface="Arial" panose="020B0604020202020204" pitchFamily="34" charset="0"/>
              </a:rPr>
              <a:t>GO</a:t>
            </a:r>
          </a:p>
        </p:txBody>
      </p:sp>
      <p:sp>
        <p:nvSpPr>
          <p:cNvPr id="2062" name="Oval 101">
            <a:extLst>
              <a:ext uri="{FF2B5EF4-FFF2-40B4-BE49-F238E27FC236}">
                <a16:creationId xmlns:a16="http://schemas.microsoft.com/office/drawing/2014/main" id="{7CB5332C-D06A-4C68-984E-C29A4D9FBA00}"/>
              </a:ext>
            </a:extLst>
          </p:cNvPr>
          <p:cNvSpPr>
            <a:spLocks noChangeArrowheads="1"/>
          </p:cNvSpPr>
          <p:nvPr/>
        </p:nvSpPr>
        <p:spPr bwMode="auto">
          <a:xfrm>
            <a:off x="370540" y="3535216"/>
            <a:ext cx="344487" cy="336550"/>
          </a:xfrm>
          <a:prstGeom prst="ellipse">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b="1" dirty="0">
                <a:solidFill>
                  <a:schemeClr val="bg1"/>
                </a:solidFill>
                <a:latin typeface="Arial" panose="020B0604020202020204" pitchFamily="34" charset="0"/>
              </a:rPr>
              <a:t>GO</a:t>
            </a:r>
          </a:p>
        </p:txBody>
      </p:sp>
      <p:sp>
        <p:nvSpPr>
          <p:cNvPr id="2063" name="Text Box 110">
            <a:extLst>
              <a:ext uri="{FF2B5EF4-FFF2-40B4-BE49-F238E27FC236}">
                <a16:creationId xmlns:a16="http://schemas.microsoft.com/office/drawing/2014/main" id="{69E2B72B-F17F-4EFC-9B84-077330DF313C}"/>
              </a:ext>
            </a:extLst>
          </p:cNvPr>
          <p:cNvSpPr txBox="1">
            <a:spLocks noChangeArrowheads="1"/>
          </p:cNvSpPr>
          <p:nvPr/>
        </p:nvSpPr>
        <p:spPr bwMode="auto">
          <a:xfrm>
            <a:off x="7239107" y="3039330"/>
            <a:ext cx="1811338" cy="7000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50000"/>
              </a:spcBef>
              <a:buFontTx/>
              <a:buNone/>
            </a:pPr>
            <a:r>
              <a:rPr lang="en-US" altLang="en-US" sz="1200" dirty="0">
                <a:latin typeface="Arial" panose="020B0604020202020204" pitchFamily="34" charset="0"/>
              </a:rPr>
              <a:t>     </a:t>
            </a:r>
            <a:r>
              <a:rPr lang="en-US" altLang="en-US" sz="1100" dirty="0">
                <a:latin typeface="Arial" panose="020B0604020202020204" pitchFamily="34" charset="0"/>
              </a:rPr>
              <a:t>STOP: Do Not Submit to IRB</a:t>
            </a:r>
          </a:p>
          <a:p>
            <a:pPr>
              <a:spcBef>
                <a:spcPct val="50000"/>
              </a:spcBef>
              <a:buFontTx/>
              <a:buNone/>
            </a:pPr>
            <a:r>
              <a:rPr lang="en-US" altLang="en-US" sz="1100" dirty="0">
                <a:latin typeface="Arial" panose="020B0604020202020204" pitchFamily="34" charset="0"/>
              </a:rPr>
              <a:t>            Not HSR</a:t>
            </a:r>
            <a:r>
              <a:rPr lang="en-US" altLang="en-US" sz="1100" dirty="0">
                <a:solidFill>
                  <a:srgbClr val="0070C0"/>
                </a:solidFill>
                <a:latin typeface="Arial" panose="020B0604020202020204" pitchFamily="34" charset="0"/>
              </a:rPr>
              <a:t>***</a:t>
            </a:r>
          </a:p>
        </p:txBody>
      </p:sp>
      <p:pic>
        <p:nvPicPr>
          <p:cNvPr id="2064" name="Picture 111" descr="MCj04348050000[1]">
            <a:extLst>
              <a:ext uri="{FF2B5EF4-FFF2-40B4-BE49-F238E27FC236}">
                <a16:creationId xmlns:a16="http://schemas.microsoft.com/office/drawing/2014/main" id="{FDEB2013-4008-4994-8BCC-5993B2B0BF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3184706"/>
            <a:ext cx="4016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6" name="TextBox 4">
            <a:extLst>
              <a:ext uri="{FF2B5EF4-FFF2-40B4-BE49-F238E27FC236}">
                <a16:creationId xmlns:a16="http://schemas.microsoft.com/office/drawing/2014/main" id="{FBB85254-6ADD-4434-9538-6D9FE2E4E173}"/>
              </a:ext>
            </a:extLst>
          </p:cNvPr>
          <p:cNvSpPr txBox="1">
            <a:spLocks noChangeArrowheads="1"/>
          </p:cNvSpPr>
          <p:nvPr/>
        </p:nvSpPr>
        <p:spPr bwMode="auto">
          <a:xfrm>
            <a:off x="8193141" y="2730908"/>
            <a:ext cx="4746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dirty="0">
                <a:latin typeface="Arial" panose="020B0604020202020204" pitchFamily="34" charset="0"/>
                <a:cs typeface="Arial" panose="020B0604020202020204" pitchFamily="34" charset="0"/>
              </a:rPr>
              <a:t>NO</a:t>
            </a:r>
          </a:p>
        </p:txBody>
      </p:sp>
      <p:sp>
        <p:nvSpPr>
          <p:cNvPr id="2067" name="Text Box 21">
            <a:extLst>
              <a:ext uri="{FF2B5EF4-FFF2-40B4-BE49-F238E27FC236}">
                <a16:creationId xmlns:a16="http://schemas.microsoft.com/office/drawing/2014/main" id="{AA048F03-233A-403F-9272-B2A590828007}"/>
              </a:ext>
            </a:extLst>
          </p:cNvPr>
          <p:cNvSpPr txBox="1">
            <a:spLocks noChangeArrowheads="1"/>
          </p:cNvSpPr>
          <p:nvPr/>
        </p:nvSpPr>
        <p:spPr bwMode="auto">
          <a:xfrm>
            <a:off x="5670857" y="3258100"/>
            <a:ext cx="1174750" cy="4302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r">
              <a:spcBef>
                <a:spcPct val="0"/>
              </a:spcBef>
              <a:buFontTx/>
              <a:buNone/>
            </a:pPr>
            <a:r>
              <a:rPr lang="en-US" altLang="en-US" sz="1100" dirty="0">
                <a:latin typeface="Arial" panose="020B0604020202020204" pitchFamily="34" charset="0"/>
              </a:rPr>
              <a:t>SUBMIT </a:t>
            </a:r>
          </a:p>
          <a:p>
            <a:pPr algn="r">
              <a:spcBef>
                <a:spcPct val="0"/>
              </a:spcBef>
              <a:buFontTx/>
              <a:buNone/>
            </a:pPr>
            <a:r>
              <a:rPr lang="en-US" altLang="en-US" sz="1100" dirty="0">
                <a:latin typeface="Arial" panose="020B0604020202020204" pitchFamily="34" charset="0"/>
              </a:rPr>
              <a:t>TO IRB</a:t>
            </a:r>
          </a:p>
        </p:txBody>
      </p:sp>
      <p:sp>
        <p:nvSpPr>
          <p:cNvPr id="2068" name="TextBox 61">
            <a:extLst>
              <a:ext uri="{FF2B5EF4-FFF2-40B4-BE49-F238E27FC236}">
                <a16:creationId xmlns:a16="http://schemas.microsoft.com/office/drawing/2014/main" id="{7F4F0430-B451-4607-94AE-64A4D2928714}"/>
              </a:ext>
            </a:extLst>
          </p:cNvPr>
          <p:cNvSpPr txBox="1">
            <a:spLocks noChangeArrowheads="1"/>
          </p:cNvSpPr>
          <p:nvPr/>
        </p:nvSpPr>
        <p:spPr bwMode="auto">
          <a:xfrm>
            <a:off x="3536525" y="3096352"/>
            <a:ext cx="473075" cy="277813"/>
          </a:xfrm>
          <a:prstGeom prst="rect">
            <a:avLst/>
          </a:prstGeom>
          <a:solidFill>
            <a:srgbClr val="FFFFFF"/>
          </a:solidFill>
          <a:ln>
            <a:noFill/>
          </a:ln>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200" dirty="0">
                <a:latin typeface="Arial" panose="020B0604020202020204" pitchFamily="34" charset="0"/>
                <a:cs typeface="Arial" panose="020B0604020202020204" pitchFamily="34" charset="0"/>
              </a:rPr>
              <a:t>NO</a:t>
            </a:r>
          </a:p>
        </p:txBody>
      </p:sp>
      <p:sp>
        <p:nvSpPr>
          <p:cNvPr id="2069" name="Text Box 110">
            <a:extLst>
              <a:ext uri="{FF2B5EF4-FFF2-40B4-BE49-F238E27FC236}">
                <a16:creationId xmlns:a16="http://schemas.microsoft.com/office/drawing/2014/main" id="{6D253B6D-054B-4DB6-9BFC-94249DF6E7CD}"/>
              </a:ext>
            </a:extLst>
          </p:cNvPr>
          <p:cNvSpPr txBox="1">
            <a:spLocks noChangeArrowheads="1"/>
          </p:cNvSpPr>
          <p:nvPr/>
        </p:nvSpPr>
        <p:spPr bwMode="auto">
          <a:xfrm>
            <a:off x="2667000" y="4510817"/>
            <a:ext cx="2449513" cy="55399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r">
              <a:spcBef>
                <a:spcPct val="50000"/>
              </a:spcBef>
              <a:buFontTx/>
              <a:buNone/>
            </a:pPr>
            <a:r>
              <a:rPr lang="en-US" altLang="en-US" sz="1200" dirty="0">
                <a:latin typeface="Arial" panose="020B0604020202020204" pitchFamily="34" charset="0"/>
              </a:rPr>
              <a:t>    </a:t>
            </a:r>
            <a:r>
              <a:rPr lang="en-US" altLang="en-US" sz="1100" dirty="0">
                <a:latin typeface="Arial" panose="020B0604020202020204" pitchFamily="34" charset="0"/>
              </a:rPr>
              <a:t>STOP: Do Not submit to IRB </a:t>
            </a:r>
          </a:p>
          <a:p>
            <a:pPr algn="ctr">
              <a:spcBef>
                <a:spcPct val="50000"/>
              </a:spcBef>
              <a:buFontTx/>
              <a:buNone/>
            </a:pPr>
            <a:r>
              <a:rPr lang="en-US" altLang="en-US" sz="1100" dirty="0">
                <a:latin typeface="Arial" panose="020B0604020202020204" pitchFamily="34" charset="0"/>
              </a:rPr>
              <a:t>          Not HSR</a:t>
            </a:r>
            <a:r>
              <a:rPr lang="en-US" altLang="en-US" sz="1100" dirty="0">
                <a:solidFill>
                  <a:srgbClr val="0070C0"/>
                </a:solidFill>
                <a:latin typeface="Arial" panose="020B0604020202020204" pitchFamily="34" charset="0"/>
              </a:rPr>
              <a:t>**</a:t>
            </a:r>
            <a:r>
              <a:rPr lang="en-US" altLang="en-US" sz="1200" dirty="0">
                <a:latin typeface="Arial" panose="020B0604020202020204" pitchFamily="34" charset="0"/>
              </a:rPr>
              <a:t>. </a:t>
            </a:r>
          </a:p>
        </p:txBody>
      </p:sp>
      <p:pic>
        <p:nvPicPr>
          <p:cNvPr id="2070" name="Picture 111" descr="MCj04348050000[1]">
            <a:extLst>
              <a:ext uri="{FF2B5EF4-FFF2-40B4-BE49-F238E27FC236}">
                <a16:creationId xmlns:a16="http://schemas.microsoft.com/office/drawing/2014/main" id="{D45EDDE7-3901-4537-BF27-7D864F726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7969" y="4575387"/>
            <a:ext cx="395287"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2" name="Text Box 90">
            <a:extLst>
              <a:ext uri="{FF2B5EF4-FFF2-40B4-BE49-F238E27FC236}">
                <a16:creationId xmlns:a16="http://schemas.microsoft.com/office/drawing/2014/main" id="{B5FD0C7D-5518-455B-AA24-1DF647C6AE19}"/>
              </a:ext>
            </a:extLst>
          </p:cNvPr>
          <p:cNvSpPr txBox="1">
            <a:spLocks noChangeArrowheads="1"/>
          </p:cNvSpPr>
          <p:nvPr/>
        </p:nvSpPr>
        <p:spPr bwMode="auto">
          <a:xfrm>
            <a:off x="2267410" y="1294158"/>
            <a:ext cx="492125" cy="2769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rPr>
              <a:t>YES</a:t>
            </a:r>
          </a:p>
        </p:txBody>
      </p:sp>
      <p:sp>
        <p:nvSpPr>
          <p:cNvPr id="70" name="TextBox 69">
            <a:extLst>
              <a:ext uri="{FF2B5EF4-FFF2-40B4-BE49-F238E27FC236}">
                <a16:creationId xmlns:a16="http://schemas.microsoft.com/office/drawing/2014/main" id="{529FE9DC-AC7A-41E9-A6BF-E11A04DE7476}"/>
              </a:ext>
            </a:extLst>
          </p:cNvPr>
          <p:cNvSpPr txBox="1"/>
          <p:nvPr/>
        </p:nvSpPr>
        <p:spPr>
          <a:xfrm>
            <a:off x="280655" y="5209298"/>
            <a:ext cx="4465637" cy="1323439"/>
          </a:xfrm>
          <a:prstGeom prst="rect">
            <a:avLst/>
          </a:prstGeom>
          <a:solidFill>
            <a:schemeClr val="bg1"/>
          </a:solidFill>
          <a:ln w="31750" cmpd="dbl">
            <a:solidFill>
              <a:srgbClr val="00B0F0"/>
            </a:solidFill>
          </a:ln>
        </p:spPr>
        <p:txBody>
          <a:bodyPr>
            <a:spAutoFit/>
          </a:bodyPr>
          <a:lstStyle/>
          <a:p>
            <a:pPr algn="ctr">
              <a:defRPr/>
            </a:pPr>
            <a:r>
              <a:rPr lang="en-US" sz="1000" dirty="0">
                <a:solidFill>
                  <a:srgbClr val="0070C0"/>
                </a:solidFill>
                <a:latin typeface="Arial" panose="020B0604020202020204" pitchFamily="34" charset="0"/>
                <a:cs typeface="Arial" panose="020B0604020202020204" pitchFamily="34" charset="0"/>
              </a:rPr>
              <a:t>**</a:t>
            </a:r>
            <a:r>
              <a:rPr lang="en-US" sz="1000" b="1" dirty="0">
                <a:solidFill>
                  <a:srgbClr val="0070C0"/>
                </a:solidFill>
                <a:latin typeface="Arial" panose="020B0604020202020204" pitchFamily="34" charset="0"/>
                <a:cs typeface="Arial" panose="020B0604020202020204" pitchFamily="34" charset="0"/>
              </a:rPr>
              <a:t>Data are Identifiable if</a:t>
            </a:r>
            <a:r>
              <a:rPr lang="en-US" sz="1000" dirty="0">
                <a:solidFill>
                  <a:srgbClr val="0070C0"/>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They include “private information for which the identity of the subject is or may readily be ascertained by the investigator or associated with the </a:t>
            </a:r>
            <a:r>
              <a:rPr lang="en-US" sz="1000" dirty="0" err="1">
                <a:latin typeface="Arial" panose="020B0604020202020204" pitchFamily="34" charset="0"/>
                <a:cs typeface="Arial" panose="020B0604020202020204" pitchFamily="34" charset="0"/>
              </a:rPr>
              <a:t>biospecimen</a:t>
            </a:r>
            <a:r>
              <a:rPr lang="en-US" sz="1000" dirty="0">
                <a:latin typeface="Arial" panose="020B0604020202020204" pitchFamily="34" charset="0"/>
                <a:cs typeface="Arial" panose="020B0604020202020204" pitchFamily="34" charset="0"/>
              </a:rPr>
              <a:t>.” (45 CFR 46.102(e)(5)). </a:t>
            </a:r>
            <a:r>
              <a:rPr lang="en-US" sz="1000" b="1" i="1" dirty="0">
                <a:latin typeface="Arial" panose="020B0604020202020204" pitchFamily="34" charset="0"/>
                <a:cs typeface="Arial" panose="020B0604020202020204" pitchFamily="34" charset="0"/>
              </a:rPr>
              <a:t>Data are also considered identifiable if the identify of the participant is coded, but you or your team has access to the identifiers.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Under HIPAA, includes one or more of 18 listed identifiers (Protected Health Information).</a:t>
            </a:r>
            <a:endParaRPr lang="en-US" sz="1000" b="1" i="1" u="sng" dirty="0">
              <a:latin typeface="Arial" panose="020B0604020202020204" pitchFamily="34" charset="0"/>
              <a:cs typeface="Arial" panose="020B0604020202020204" pitchFamily="34" charset="0"/>
            </a:endParaRPr>
          </a:p>
        </p:txBody>
      </p:sp>
      <p:sp>
        <p:nvSpPr>
          <p:cNvPr id="2074" name="TextBox 2">
            <a:extLst>
              <a:ext uri="{FF2B5EF4-FFF2-40B4-BE49-F238E27FC236}">
                <a16:creationId xmlns:a16="http://schemas.microsoft.com/office/drawing/2014/main" id="{326A2704-ADF2-439F-AED4-A4C362966A9C}"/>
              </a:ext>
            </a:extLst>
          </p:cNvPr>
          <p:cNvSpPr txBox="1">
            <a:spLocks noChangeArrowheads="1"/>
          </p:cNvSpPr>
          <p:nvPr/>
        </p:nvSpPr>
        <p:spPr bwMode="auto">
          <a:xfrm>
            <a:off x="417513" y="188913"/>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400" b="1" dirty="0">
                <a:latin typeface="Arial" panose="020B0604020202020204" pitchFamily="34" charset="0"/>
                <a:cs typeface="Arial" panose="020B0604020202020204" pitchFamily="34" charset="0"/>
              </a:rPr>
              <a:t>WHAT MUST INVESTIGATORS SUBMIT TO THE JHU IRBs?</a:t>
            </a:r>
          </a:p>
          <a:p>
            <a:pPr algn="ctr">
              <a:spcBef>
                <a:spcPct val="0"/>
              </a:spcBef>
              <a:buFontTx/>
              <a:buNone/>
            </a:pPr>
            <a:r>
              <a:rPr lang="en-US" altLang="en-US" sz="1400" b="1" dirty="0">
                <a:latin typeface="Arial" panose="020B0604020202020204" pitchFamily="34" charset="0"/>
                <a:cs typeface="Arial" panose="020B0604020202020204" pitchFamily="34" charset="0"/>
              </a:rPr>
              <a:t> </a:t>
            </a:r>
            <a:r>
              <a:rPr lang="en-US" altLang="en-US" sz="1100" b="1" dirty="0">
                <a:latin typeface="Arial" panose="020B0604020202020204" pitchFamily="34" charset="0"/>
                <a:cs typeface="Arial" panose="020B0604020202020204" pitchFamily="34" charset="0"/>
              </a:rPr>
              <a:t>(Faculty; students follow divisional requirements)</a:t>
            </a:r>
          </a:p>
        </p:txBody>
      </p:sp>
      <p:sp>
        <p:nvSpPr>
          <p:cNvPr id="2075" name="TextBox 28">
            <a:extLst>
              <a:ext uri="{FF2B5EF4-FFF2-40B4-BE49-F238E27FC236}">
                <a16:creationId xmlns:a16="http://schemas.microsoft.com/office/drawing/2014/main" id="{E9AD80AF-8007-41F0-9753-84A1B77742A5}"/>
              </a:ext>
            </a:extLst>
          </p:cNvPr>
          <p:cNvSpPr txBox="1">
            <a:spLocks noChangeArrowheads="1"/>
          </p:cNvSpPr>
          <p:nvPr/>
        </p:nvSpPr>
        <p:spPr bwMode="auto">
          <a:xfrm>
            <a:off x="4866482" y="5196682"/>
            <a:ext cx="3884612" cy="1354217"/>
          </a:xfrm>
          <a:prstGeom prst="rect">
            <a:avLst/>
          </a:prstGeom>
          <a:solidFill>
            <a:schemeClr val="bg1"/>
          </a:solidFill>
          <a:ln w="38100" cmpd="dbl">
            <a:solidFill>
              <a:srgbClr val="00B0F0"/>
            </a:solidFill>
            <a:miter lim="800000"/>
            <a:headEnd/>
            <a:tailEnd/>
          </a:ln>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000" b="1" dirty="0">
                <a:solidFill>
                  <a:srgbClr val="0070C0"/>
                </a:solidFill>
                <a:latin typeface="Arial" panose="020B0604020202020204" pitchFamily="34" charset="0"/>
                <a:cs typeface="Arial" panose="020B0604020202020204" pitchFamily="34" charset="0"/>
              </a:rPr>
              <a:t>***Not HSR means that it does not meet the definition of humans subjects research</a:t>
            </a:r>
            <a:endParaRPr lang="en-US" altLang="en-US" sz="1000" dirty="0">
              <a:latin typeface="Arial" panose="020B0604020202020204" pitchFamily="34" charset="0"/>
            </a:endParaRPr>
          </a:p>
          <a:p>
            <a:pPr>
              <a:spcBef>
                <a:spcPct val="0"/>
              </a:spcBef>
              <a:buFontTx/>
              <a:buNone/>
            </a:pPr>
            <a:r>
              <a:rPr lang="en-US" altLang="en-US" sz="1000" i="1" dirty="0">
                <a:latin typeface="Arial" panose="020B0604020202020204" pitchFamily="34" charset="0"/>
              </a:rPr>
              <a:t>“</a:t>
            </a:r>
            <a:r>
              <a:rPr lang="en-US" altLang="en-US" sz="1000" b="1" i="1" dirty="0">
                <a:latin typeface="Arial" panose="020B0604020202020204" pitchFamily="34" charset="0"/>
              </a:rPr>
              <a:t>Research</a:t>
            </a:r>
            <a:r>
              <a:rPr lang="en-US" altLang="en-US" sz="1000" i="1" dirty="0">
                <a:latin typeface="Arial" panose="020B0604020202020204" pitchFamily="34" charset="0"/>
              </a:rPr>
              <a:t> means a systematic investigation, </a:t>
            </a:r>
            <a:r>
              <a:rPr lang="en-US" altLang="en-US" sz="1000" b="1" i="1" dirty="0">
                <a:latin typeface="Arial" panose="020B0604020202020204" pitchFamily="34" charset="0"/>
              </a:rPr>
              <a:t>including research development</a:t>
            </a:r>
            <a:r>
              <a:rPr lang="en-US" altLang="en-US" sz="1000" i="1" dirty="0">
                <a:latin typeface="Arial" panose="020B0604020202020204" pitchFamily="34" charset="0"/>
              </a:rPr>
              <a:t>, testing, and evaluation, designed to develop or contribute to generalizable knowledge</a:t>
            </a:r>
            <a:r>
              <a:rPr lang="en-US" altLang="en-US" sz="1000" dirty="0">
                <a:latin typeface="Arial" panose="020B0604020202020204" pitchFamily="34" charset="0"/>
              </a:rPr>
              <a:t>.” </a:t>
            </a:r>
          </a:p>
          <a:p>
            <a:pPr>
              <a:spcBef>
                <a:spcPct val="0"/>
              </a:spcBef>
              <a:buFontTx/>
              <a:buNone/>
            </a:pPr>
            <a:endParaRPr lang="en-US" altLang="en-US" sz="1000" dirty="0">
              <a:latin typeface="Arial" panose="020B0604020202020204" pitchFamily="34" charset="0"/>
            </a:endParaRPr>
          </a:p>
          <a:p>
            <a:pPr algn="ctr">
              <a:spcBef>
                <a:spcPct val="0"/>
              </a:spcBef>
              <a:buFontTx/>
              <a:buNone/>
            </a:pPr>
            <a:r>
              <a:rPr lang="en-US" altLang="en-US" sz="1100" b="1" dirty="0">
                <a:latin typeface="Arial" panose="020B0604020202020204" pitchFamily="34" charset="0"/>
              </a:rPr>
              <a:t>If unsure, you should submit to your JHU IRB for a determination as to whether or not your project is HSR.</a:t>
            </a:r>
          </a:p>
        </p:txBody>
      </p:sp>
      <p:sp>
        <p:nvSpPr>
          <p:cNvPr id="2076" name="TextBox 2">
            <a:extLst>
              <a:ext uri="{FF2B5EF4-FFF2-40B4-BE49-F238E27FC236}">
                <a16:creationId xmlns:a16="http://schemas.microsoft.com/office/drawing/2014/main" id="{8AC2C8FF-9F75-4A91-B05D-59FDC33E60F0}"/>
              </a:ext>
            </a:extLst>
          </p:cNvPr>
          <p:cNvSpPr txBox="1">
            <a:spLocks noChangeArrowheads="1"/>
          </p:cNvSpPr>
          <p:nvPr/>
        </p:nvSpPr>
        <p:spPr bwMode="auto">
          <a:xfrm>
            <a:off x="7583332" y="6596390"/>
            <a:ext cx="165301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100" i="1">
                <a:latin typeface="Calibri" panose="020F0502020204030204" pitchFamily="34" charset="0"/>
              </a:rPr>
              <a:t>Revised 10 February </a:t>
            </a:r>
            <a:r>
              <a:rPr lang="en-US" altLang="en-US" sz="1100" i="1" dirty="0">
                <a:latin typeface="Calibri" panose="020F0502020204030204" pitchFamily="34" charset="0"/>
              </a:rPr>
              <a:t>2021</a:t>
            </a:r>
          </a:p>
        </p:txBody>
      </p:sp>
      <p:sp>
        <p:nvSpPr>
          <p:cNvPr id="2077" name="TextBox 2">
            <a:extLst>
              <a:ext uri="{FF2B5EF4-FFF2-40B4-BE49-F238E27FC236}">
                <a16:creationId xmlns:a16="http://schemas.microsoft.com/office/drawing/2014/main" id="{780C8589-C775-489D-AD9D-955D9EE5CAB1}"/>
              </a:ext>
            </a:extLst>
          </p:cNvPr>
          <p:cNvSpPr txBox="1">
            <a:spLocks noChangeArrowheads="1"/>
          </p:cNvSpPr>
          <p:nvPr/>
        </p:nvSpPr>
        <p:spPr bwMode="auto">
          <a:xfrm>
            <a:off x="2434800" y="3401116"/>
            <a:ext cx="2586037" cy="6000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100" dirty="0">
                <a:latin typeface="Arial" panose="020B0604020202020204" pitchFamily="34" charset="0"/>
                <a:cs typeface="Arial" panose="020B0604020202020204" pitchFamily="34" charset="0"/>
              </a:rPr>
              <a:t>Does your study involve de-identified clinical data from Johns Hopkins Medicine?</a:t>
            </a:r>
          </a:p>
        </p:txBody>
      </p:sp>
      <p:sp>
        <p:nvSpPr>
          <p:cNvPr id="2080" name="TextBox 10">
            <a:extLst>
              <a:ext uri="{FF2B5EF4-FFF2-40B4-BE49-F238E27FC236}">
                <a16:creationId xmlns:a16="http://schemas.microsoft.com/office/drawing/2014/main" id="{74385646-DDBA-42E4-8EBF-B48CF9FCEA92}"/>
              </a:ext>
            </a:extLst>
          </p:cNvPr>
          <p:cNvSpPr txBox="1">
            <a:spLocks noChangeArrowheads="1"/>
          </p:cNvSpPr>
          <p:nvPr/>
        </p:nvSpPr>
        <p:spPr bwMode="auto">
          <a:xfrm>
            <a:off x="3924271" y="4129107"/>
            <a:ext cx="415925" cy="276225"/>
          </a:xfrm>
          <a:prstGeom prst="rect">
            <a:avLst/>
          </a:prstGeom>
          <a:solidFill>
            <a:schemeClr val="bg1"/>
          </a:solidFill>
          <a:ln>
            <a:noFill/>
          </a:ln>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cs typeface="Arial" panose="020B0604020202020204" pitchFamily="34" charset="0"/>
              </a:rPr>
              <a:t>NO</a:t>
            </a:r>
          </a:p>
        </p:txBody>
      </p:sp>
      <p:sp>
        <p:nvSpPr>
          <p:cNvPr id="2081" name="TextBox 11">
            <a:extLst>
              <a:ext uri="{FF2B5EF4-FFF2-40B4-BE49-F238E27FC236}">
                <a16:creationId xmlns:a16="http://schemas.microsoft.com/office/drawing/2014/main" id="{A04891CE-CD86-456E-B6F3-FE802042C74C}"/>
              </a:ext>
            </a:extLst>
          </p:cNvPr>
          <p:cNvSpPr txBox="1">
            <a:spLocks noChangeArrowheads="1"/>
          </p:cNvSpPr>
          <p:nvPr/>
        </p:nvSpPr>
        <p:spPr bwMode="auto">
          <a:xfrm>
            <a:off x="2533795" y="4156918"/>
            <a:ext cx="492125"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Arial" panose="020B0604020202020204" pitchFamily="34" charset="0"/>
                <a:cs typeface="Arial" panose="020B0604020202020204" pitchFamily="34" charset="0"/>
              </a:rPr>
              <a:t>YES</a:t>
            </a:r>
          </a:p>
        </p:txBody>
      </p:sp>
      <p:sp>
        <p:nvSpPr>
          <p:cNvPr id="3" name="TextBox 2">
            <a:extLst>
              <a:ext uri="{FF2B5EF4-FFF2-40B4-BE49-F238E27FC236}">
                <a16:creationId xmlns:a16="http://schemas.microsoft.com/office/drawing/2014/main" id="{811DC77A-78E0-4747-883B-80560D7B2A3D}"/>
              </a:ext>
            </a:extLst>
          </p:cNvPr>
          <p:cNvSpPr txBox="1"/>
          <p:nvPr/>
        </p:nvSpPr>
        <p:spPr>
          <a:xfrm>
            <a:off x="5362396" y="3911984"/>
            <a:ext cx="3397428" cy="1169551"/>
          </a:xfrm>
          <a:prstGeom prst="rect">
            <a:avLst/>
          </a:prstGeom>
          <a:noFill/>
          <a:ln w="38100" cmpd="dbl">
            <a:solidFill>
              <a:srgbClr val="00B0F0"/>
            </a:solidFill>
          </a:ln>
        </p:spPr>
        <p:txBody>
          <a:bodyPr wrap="square" rtlCol="0">
            <a:spAutoFit/>
          </a:bodyPr>
          <a:lstStyle/>
          <a:p>
            <a:r>
              <a:rPr lang="en-US" sz="1000" b="1" i="1" dirty="0">
                <a:solidFill>
                  <a:srgbClr val="00B0F0"/>
                </a:solidFill>
                <a:latin typeface="Arial" panose="020B0604020202020204" pitchFamily="34" charset="0"/>
                <a:cs typeface="Arial" panose="020B0604020202020204" pitchFamily="34" charset="0"/>
              </a:rPr>
              <a:t>*</a:t>
            </a:r>
            <a:r>
              <a:rPr lang="en-US" sz="1000" b="1" i="1" dirty="0">
                <a:latin typeface="Arial" panose="020B0604020202020204" pitchFamily="34" charset="0"/>
                <a:cs typeface="Arial" panose="020B0604020202020204" pitchFamily="34" charset="0"/>
              </a:rPr>
              <a:t>Private information</a:t>
            </a:r>
            <a:r>
              <a:rPr lang="en-US" sz="1000" b="1"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includes information about behavior that occurs in a context in which an individual can reasonably expect that no observation or recording is taking place, and information that has been provided for specific purposes by an individual and that the individual can reasonably expect will not be made public (</a:t>
            </a:r>
            <a:r>
              <a:rPr lang="en-US" sz="1000" i="1" dirty="0">
                <a:latin typeface="Arial" panose="020B0604020202020204" pitchFamily="34" charset="0"/>
                <a:cs typeface="Arial" panose="020B0604020202020204" pitchFamily="34" charset="0"/>
              </a:rPr>
              <a:t>e.g.,</a:t>
            </a:r>
            <a:r>
              <a:rPr lang="en-US" sz="1000" dirty="0">
                <a:latin typeface="Arial" panose="020B0604020202020204" pitchFamily="34" charset="0"/>
                <a:cs typeface="Arial" panose="020B0604020202020204" pitchFamily="34" charset="0"/>
              </a:rPr>
              <a:t> a medical record). </a:t>
            </a:r>
          </a:p>
        </p:txBody>
      </p:sp>
      <p:cxnSp>
        <p:nvCxnSpPr>
          <p:cNvPr id="12" name="Straight Arrow Connector 11">
            <a:extLst>
              <a:ext uri="{FF2B5EF4-FFF2-40B4-BE49-F238E27FC236}">
                <a16:creationId xmlns:a16="http://schemas.microsoft.com/office/drawing/2014/main" id="{0C008292-24BE-49FC-9534-E9B85927F4E3}"/>
              </a:ext>
            </a:extLst>
          </p:cNvPr>
          <p:cNvCxnSpPr>
            <a:stCxn id="2058" idx="2"/>
          </p:cNvCxnSpPr>
          <p:nvPr/>
        </p:nvCxnSpPr>
        <p:spPr bwMode="auto">
          <a:xfrm>
            <a:off x="7151481" y="2751262"/>
            <a:ext cx="1133681" cy="28316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a:extLst>
              <a:ext uri="{FF2B5EF4-FFF2-40B4-BE49-F238E27FC236}">
                <a16:creationId xmlns:a16="http://schemas.microsoft.com/office/drawing/2014/main" id="{35B624F2-1573-47B0-ACF0-6E0AEC994C7A}"/>
              </a:ext>
            </a:extLst>
          </p:cNvPr>
          <p:cNvCxnSpPr>
            <a:stCxn id="2058" idx="2"/>
            <a:endCxn id="2067" idx="0"/>
          </p:cNvCxnSpPr>
          <p:nvPr/>
        </p:nvCxnSpPr>
        <p:spPr bwMode="auto">
          <a:xfrm flipH="1">
            <a:off x="6258232" y="2751262"/>
            <a:ext cx="893249" cy="50683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16AE9C2C-F1FC-4A28-A3A9-13B102946853}"/>
              </a:ext>
            </a:extLst>
          </p:cNvPr>
          <p:cNvCxnSpPr>
            <a:stCxn id="2050" idx="2"/>
            <a:endCxn id="2054" idx="0"/>
          </p:cNvCxnSpPr>
          <p:nvPr/>
        </p:nvCxnSpPr>
        <p:spPr bwMode="auto">
          <a:xfrm flipH="1">
            <a:off x="2789825" y="1227711"/>
            <a:ext cx="1913986" cy="42398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D50D2EF3-AAE1-4B21-982C-D1CC041EBFCA}"/>
              </a:ext>
            </a:extLst>
          </p:cNvPr>
          <p:cNvCxnSpPr>
            <a:stCxn id="2050" idx="2"/>
            <a:endCxn id="2058" idx="0"/>
          </p:cNvCxnSpPr>
          <p:nvPr/>
        </p:nvCxnSpPr>
        <p:spPr bwMode="auto">
          <a:xfrm>
            <a:off x="4703811" y="1227711"/>
            <a:ext cx="2447670" cy="5848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29FC3AE7-D1A6-4F18-A2EA-687CBFF55D8B}"/>
              </a:ext>
            </a:extLst>
          </p:cNvPr>
          <p:cNvCxnSpPr>
            <a:stCxn id="2054" idx="2"/>
            <a:endCxn id="2077" idx="0"/>
          </p:cNvCxnSpPr>
          <p:nvPr/>
        </p:nvCxnSpPr>
        <p:spPr bwMode="auto">
          <a:xfrm>
            <a:off x="2789825" y="3057206"/>
            <a:ext cx="937994" cy="3439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B727C05F-F439-4CD7-8024-B3296694FA4A}"/>
              </a:ext>
            </a:extLst>
          </p:cNvPr>
          <p:cNvCxnSpPr>
            <a:stCxn id="2054" idx="2"/>
            <a:endCxn id="2057" idx="0"/>
          </p:cNvCxnSpPr>
          <p:nvPr/>
        </p:nvCxnSpPr>
        <p:spPr bwMode="auto">
          <a:xfrm flipH="1">
            <a:off x="1252152" y="3057206"/>
            <a:ext cx="1537673" cy="3997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25787E44-5238-4BC9-A042-F5DC129B555A}"/>
              </a:ext>
            </a:extLst>
          </p:cNvPr>
          <p:cNvCxnSpPr>
            <a:stCxn id="2077" idx="2"/>
            <a:endCxn id="2057" idx="3"/>
          </p:cNvCxnSpPr>
          <p:nvPr/>
        </p:nvCxnSpPr>
        <p:spPr bwMode="auto">
          <a:xfrm flipH="1">
            <a:off x="2242752" y="4001191"/>
            <a:ext cx="1485067" cy="25583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5C8FB0C1-1E7B-4296-8B7C-72CA217DD734}"/>
              </a:ext>
            </a:extLst>
          </p:cNvPr>
          <p:cNvCxnSpPr>
            <a:stCxn id="2077" idx="2"/>
            <a:endCxn id="2069" idx="0"/>
          </p:cNvCxnSpPr>
          <p:nvPr/>
        </p:nvCxnSpPr>
        <p:spPr bwMode="auto">
          <a:xfrm>
            <a:off x="3727819" y="4001191"/>
            <a:ext cx="163938" cy="50962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55565EAFA8F649BAD851EE6368F827" ma:contentTypeVersion="13" ma:contentTypeDescription="Create a new document." ma:contentTypeScope="" ma:versionID="81353c4a40f6d29bd52ce79b3fad97e9">
  <xsd:schema xmlns:xsd="http://www.w3.org/2001/XMLSchema" xmlns:xs="http://www.w3.org/2001/XMLSchema" xmlns:p="http://schemas.microsoft.com/office/2006/metadata/properties" xmlns:ns3="8ac7951a-4d4c-44bb-88c3-781092a731f7" xmlns:ns4="84eab231-36b2-4a0e-9461-2893a8784dd4" targetNamespace="http://schemas.microsoft.com/office/2006/metadata/properties" ma:root="true" ma:fieldsID="5a20cda57e81c1491943a3ab5f2f12e6" ns3:_="" ns4:_="">
    <xsd:import namespace="8ac7951a-4d4c-44bb-88c3-781092a731f7"/>
    <xsd:import namespace="84eab231-36b2-4a0e-9461-2893a8784dd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c7951a-4d4c-44bb-88c3-781092a731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eab231-36b2-4a0e-9461-2893a8784dd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9A0449-32DE-4C08-9DAD-55B474078C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c7951a-4d4c-44bb-88c3-781092a731f7"/>
    <ds:schemaRef ds:uri="84eab231-36b2-4a0e-9461-2893a8784d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835</TotalTime>
  <Words>408</Words>
  <Application>Microsoft Office PowerPoint</Application>
  <PresentationFormat>On-screen Show (4:3)</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Blank Presentation</vt:lpstr>
      <vt:lpstr>PowerPoint Presentation</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Links</dc:creator>
  <cp:lastModifiedBy>Owens, Shannon</cp:lastModifiedBy>
  <cp:revision>51</cp:revision>
  <cp:lastPrinted>2019-11-14T19:54:09Z</cp:lastPrinted>
  <dcterms:created xsi:type="dcterms:W3CDTF">2007-09-14T13:20:43Z</dcterms:created>
  <dcterms:modified xsi:type="dcterms:W3CDTF">2023-08-28T16:44:39Z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0x0101004155565EAFA8F649BAD851EE6368F827</vt:lpwstr>
  </property>
</Properties>
</file>